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8" r:id="rId2"/>
    <p:sldId id="292" r:id="rId3"/>
    <p:sldId id="294" r:id="rId4"/>
    <p:sldId id="291" r:id="rId5"/>
    <p:sldId id="262" r:id="rId6"/>
    <p:sldId id="288" r:id="rId7"/>
    <p:sldId id="327" r:id="rId8"/>
    <p:sldId id="331" r:id="rId9"/>
    <p:sldId id="316" r:id="rId10"/>
    <p:sldId id="349" r:id="rId11"/>
    <p:sldId id="339" r:id="rId12"/>
    <p:sldId id="340" r:id="rId13"/>
    <p:sldId id="295" r:id="rId14"/>
    <p:sldId id="296" r:id="rId15"/>
    <p:sldId id="297" r:id="rId16"/>
    <p:sldId id="341"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D69"/>
    <a:srgbClr val="9BE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9" autoAdjust="0"/>
    <p:restoredTop sz="95833"/>
  </p:normalViewPr>
  <p:slideViewPr>
    <p:cSldViewPr snapToGrid="0">
      <p:cViewPr varScale="1">
        <p:scale>
          <a:sx n="112" d="100"/>
          <a:sy n="112" d="100"/>
        </p:scale>
        <p:origin x="624"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7557CA-C24E-3846-B490-DBFE737CCEC3}" type="datetimeFigureOut">
              <a:rPr lang="en-US" smtClean="0"/>
              <a:t>11/9/18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F0A473-EC22-6F45-877A-E1D088591EFD}" type="slidenum">
              <a:rPr lang="en-US" smtClean="0"/>
              <a:t>‹#›</a:t>
            </a:fld>
            <a:endParaRPr lang="en-US"/>
          </a:p>
        </p:txBody>
      </p:sp>
    </p:spTree>
    <p:extLst>
      <p:ext uri="{BB962C8B-B14F-4D97-AF65-F5344CB8AC3E}">
        <p14:creationId xmlns:p14="http://schemas.microsoft.com/office/powerpoint/2010/main" val="151685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3E7B0-07BA-984B-8040-AFA898C1E570}" type="datetimeFigureOut">
              <a:rPr lang="en-US" smtClean="0"/>
              <a:t>11/9/18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544AE-5012-5248-AE0D-3054ECDB63D1}" type="slidenum">
              <a:rPr lang="en-US" smtClean="0"/>
              <a:t>‹#›</a:t>
            </a:fld>
            <a:endParaRPr lang="en-US"/>
          </a:p>
        </p:txBody>
      </p:sp>
    </p:spTree>
    <p:extLst>
      <p:ext uri="{BB962C8B-B14F-4D97-AF65-F5344CB8AC3E}">
        <p14:creationId xmlns:p14="http://schemas.microsoft.com/office/powerpoint/2010/main" val="33956200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daughter just had her 28</a:t>
            </a:r>
            <a:r>
              <a:rPr lang="en-US" baseline="30000" dirty="0"/>
              <a:t>th</a:t>
            </a:r>
            <a:r>
              <a:rPr lang="en-US" dirty="0"/>
              <a:t> birthday a few weeks back. I remember with vivid detail the incredible day she came into this world……..Early that morning my wife gave me that look. Being a Marine at the time I was prepared….bags packed and in hallway. </a:t>
            </a:r>
          </a:p>
          <a:p>
            <a:r>
              <a:rPr lang="en-US" dirty="0"/>
              <a:t>Gas tank filled and car pointing down the driveway and directions typed out (No WAZE back then……). What I was not prepared for was 12 hours of having the blood squeezed out of my hand. The continues trip to the ice machine for ice chips. The </a:t>
            </a:r>
          </a:p>
          <a:p>
            <a:r>
              <a:rPr lang="en-US" dirty="0"/>
              <a:t>Verbal attacks that I was responsible for this……..;-). When all was done we had a beautiful little girl and my wife stated “Don’t you wish that you could have experienced this??  HELL NO!!!!!!!!!!!</a:t>
            </a:r>
          </a:p>
          <a:p>
            <a:endParaRPr lang="en-US" dirty="0"/>
          </a:p>
          <a:p>
            <a:r>
              <a:rPr lang="en-US" dirty="0"/>
              <a:t>A close friend of mine recently stated that with my background of running Coopers &amp; </a:t>
            </a:r>
            <a:r>
              <a:rPr lang="en-US" dirty="0" err="1"/>
              <a:t>Lybrands</a:t>
            </a:r>
            <a:r>
              <a:rPr lang="en-US" dirty="0"/>
              <a:t> security practice, having sold and delivered large enterprise projects around Cyber Security, Network Security and Data Security that if I got my security</a:t>
            </a:r>
          </a:p>
          <a:p>
            <a:r>
              <a:rPr lang="en-US" dirty="0"/>
              <a:t>Certifications that I could be a CISO……..I thought about this for about 5 seconds when I remembered the 12 hours of agony, loss of blood in my hands and the verbal insults that I received and commented back to her……HELL NO!!!!</a:t>
            </a:r>
          </a:p>
        </p:txBody>
      </p:sp>
      <p:sp>
        <p:nvSpPr>
          <p:cNvPr id="4" name="Slide Number Placeholder 3"/>
          <p:cNvSpPr>
            <a:spLocks noGrp="1"/>
          </p:cNvSpPr>
          <p:nvPr>
            <p:ph type="sldNum" sz="quarter" idx="5"/>
          </p:nvPr>
        </p:nvSpPr>
        <p:spPr/>
        <p:txBody>
          <a:bodyPr/>
          <a:lstStyle/>
          <a:p>
            <a:fld id="{4B8544AE-5012-5248-AE0D-3054ECDB63D1}" type="slidenum">
              <a:rPr lang="en-US" smtClean="0"/>
              <a:t>1</a:t>
            </a:fld>
            <a:endParaRPr lang="en-US"/>
          </a:p>
        </p:txBody>
      </p:sp>
    </p:spTree>
    <p:extLst>
      <p:ext uri="{BB962C8B-B14F-4D97-AF65-F5344CB8AC3E}">
        <p14:creationId xmlns:p14="http://schemas.microsoft.com/office/powerpoint/2010/main" val="174857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COFC (Container On (Rail) Flat Car)</a:t>
            </a:r>
          </a:p>
          <a:p>
            <a:endParaRPr lang="en-US" dirty="0"/>
          </a:p>
        </p:txBody>
      </p:sp>
      <p:sp>
        <p:nvSpPr>
          <p:cNvPr id="4" name="Slide Number Placeholder 3"/>
          <p:cNvSpPr>
            <a:spLocks noGrp="1"/>
          </p:cNvSpPr>
          <p:nvPr>
            <p:ph type="sldNum" sz="quarter" idx="5"/>
          </p:nvPr>
        </p:nvSpPr>
        <p:spPr/>
        <p:txBody>
          <a:bodyPr/>
          <a:lstStyle/>
          <a:p>
            <a:fld id="{4B8544AE-5012-5248-AE0D-3054ECDB63D1}" type="slidenum">
              <a:rPr lang="en-US" smtClean="0"/>
              <a:t>15</a:t>
            </a:fld>
            <a:endParaRPr lang="en-US"/>
          </a:p>
        </p:txBody>
      </p:sp>
    </p:spTree>
    <p:extLst>
      <p:ext uri="{BB962C8B-B14F-4D97-AF65-F5344CB8AC3E}">
        <p14:creationId xmlns:p14="http://schemas.microsoft.com/office/powerpoint/2010/main" val="335364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COFC (Container On (Rail) Flat Car)</a:t>
            </a:r>
          </a:p>
          <a:p>
            <a:endParaRPr lang="en-US" dirty="0"/>
          </a:p>
        </p:txBody>
      </p:sp>
      <p:sp>
        <p:nvSpPr>
          <p:cNvPr id="4" name="Slide Number Placeholder 3"/>
          <p:cNvSpPr>
            <a:spLocks noGrp="1"/>
          </p:cNvSpPr>
          <p:nvPr>
            <p:ph type="sldNum" sz="quarter" idx="5"/>
          </p:nvPr>
        </p:nvSpPr>
        <p:spPr/>
        <p:txBody>
          <a:bodyPr/>
          <a:lstStyle/>
          <a:p>
            <a:fld id="{4B8544AE-5012-5248-AE0D-3054ECDB63D1}" type="slidenum">
              <a:rPr lang="en-US" smtClean="0"/>
              <a:t>16</a:t>
            </a:fld>
            <a:endParaRPr lang="en-US"/>
          </a:p>
        </p:txBody>
      </p:sp>
    </p:spTree>
    <p:extLst>
      <p:ext uri="{BB962C8B-B14F-4D97-AF65-F5344CB8AC3E}">
        <p14:creationId xmlns:p14="http://schemas.microsoft.com/office/powerpoint/2010/main" val="69389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Team needs to get involved at the beginning of each IoT project to better understand the Use-case, solution, and how it will be rolled out POC to Pilot to Enterprise. Flush out the architecture at the beginning to keep the security risk at a minimum</a:t>
            </a:r>
          </a:p>
        </p:txBody>
      </p:sp>
      <p:sp>
        <p:nvSpPr>
          <p:cNvPr id="4" name="Slide Number Placeholder 3"/>
          <p:cNvSpPr>
            <a:spLocks noGrp="1"/>
          </p:cNvSpPr>
          <p:nvPr>
            <p:ph type="sldNum" sz="quarter" idx="5"/>
          </p:nvPr>
        </p:nvSpPr>
        <p:spPr/>
        <p:txBody>
          <a:bodyPr/>
          <a:lstStyle/>
          <a:p>
            <a:fld id="{4B8544AE-5012-5248-AE0D-3054ECDB63D1}" type="slidenum">
              <a:rPr lang="en-US" smtClean="0"/>
              <a:t>2</a:t>
            </a:fld>
            <a:endParaRPr lang="en-US"/>
          </a:p>
        </p:txBody>
      </p:sp>
    </p:spTree>
    <p:extLst>
      <p:ext uri="{BB962C8B-B14F-4D97-AF65-F5344CB8AC3E}">
        <p14:creationId xmlns:p14="http://schemas.microsoft.com/office/powerpoint/2010/main" val="26919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 complexity of a CISO or Security Architect has just increased by a factor of 10. </a:t>
            </a:r>
          </a:p>
          <a:p>
            <a:endParaRPr lang="en-US" dirty="0"/>
          </a:p>
          <a:p>
            <a:r>
              <a:rPr lang="en-US" dirty="0"/>
              <a:t>The IT world is clean…tidy… and updated every three years or so……on the other hand the OT world can be gritty with technology approaching 10 to 15 years in age.</a:t>
            </a:r>
          </a:p>
          <a:p>
            <a:r>
              <a:rPr lang="en-US" dirty="0"/>
              <a:t>A typical Oil Rig has over 40,000 sensors sending more than a Terabyte of data per day.</a:t>
            </a:r>
          </a:p>
          <a:p>
            <a:r>
              <a:rPr lang="en-US" dirty="0"/>
              <a:t>A typical Refinery has 50% of their meters and sensors in place for more than 10 years.</a:t>
            </a:r>
          </a:p>
          <a:p>
            <a:r>
              <a:rPr lang="en-US" dirty="0"/>
              <a:t>You now have thousands of machines talking directly to machines with no human intervention…….turning on valves, heating elements, flowing product hundred of miles to then be trucked to a customer.</a:t>
            </a:r>
          </a:p>
          <a:p>
            <a:endParaRPr lang="en-US" dirty="0"/>
          </a:p>
          <a:p>
            <a:r>
              <a:rPr lang="en-US" dirty="0"/>
              <a:t>Who should have access to each and every sensor? Where is this information stored and for how long? How are devices updated with security patches? Should Oil Rigs be sending a Terabyte of data each day to the Cloud…..why?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8544AE-5012-5248-AE0D-3054ECDB63D1}" type="slidenum">
              <a:rPr lang="en-US" smtClean="0"/>
              <a:t>3</a:t>
            </a:fld>
            <a:endParaRPr lang="en-US"/>
          </a:p>
        </p:txBody>
      </p:sp>
    </p:spTree>
    <p:extLst>
      <p:ext uri="{BB962C8B-B14F-4D97-AF65-F5344CB8AC3E}">
        <p14:creationId xmlns:p14="http://schemas.microsoft.com/office/powerpoint/2010/main" val="428672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Retail and Logistics all are quickly moving sensors into the Field. </a:t>
            </a:r>
          </a:p>
          <a:p>
            <a:r>
              <a:rPr lang="en-US" dirty="0"/>
              <a:t>--An old Steam Analog Meter which a person would take daily readings and input this into their ERP system is now Bluetooth enabled and sending data directly to your business applications.</a:t>
            </a:r>
          </a:p>
          <a:p>
            <a:r>
              <a:rPr lang="en-US" dirty="0"/>
              <a:t>--Refrigeration units in your local grocery store are now smart enough to know when they are sick and schedule a technician to pick-up a new part for replacement.</a:t>
            </a:r>
          </a:p>
          <a:p>
            <a:r>
              <a:rPr lang="en-US" dirty="0"/>
              <a:t>--A Fuel Truck operator no longer has to drive around their 300 acre site trying to find all of the Forklifts and Cherry-pickers to see if they need to be refueled….she now looks on her iPad which tells her all levels of fuel and exactly where each asset is located.</a:t>
            </a:r>
          </a:p>
        </p:txBody>
      </p:sp>
      <p:sp>
        <p:nvSpPr>
          <p:cNvPr id="4" name="Slide Number Placeholder 3"/>
          <p:cNvSpPr>
            <a:spLocks noGrp="1"/>
          </p:cNvSpPr>
          <p:nvPr>
            <p:ph type="sldNum" sz="quarter" idx="5"/>
          </p:nvPr>
        </p:nvSpPr>
        <p:spPr/>
        <p:txBody>
          <a:bodyPr/>
          <a:lstStyle/>
          <a:p>
            <a:fld id="{4B8544AE-5012-5248-AE0D-3054ECDB63D1}" type="slidenum">
              <a:rPr lang="en-US" smtClean="0"/>
              <a:t>4</a:t>
            </a:fld>
            <a:endParaRPr lang="en-US"/>
          </a:p>
        </p:txBody>
      </p:sp>
    </p:spTree>
    <p:extLst>
      <p:ext uri="{BB962C8B-B14F-4D97-AF65-F5344CB8AC3E}">
        <p14:creationId xmlns:p14="http://schemas.microsoft.com/office/powerpoint/2010/main" val="424065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make software that makes industrial</a:t>
            </a:r>
            <a:r>
              <a:rPr lang="en-US" baseline="0" dirty="0"/>
              <a:t> operations more efficient by ingesting and analyzing data in real time, and take actions at the pace of operations.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uk-UA" smtClean="0">
                <a:solidFill>
                  <a:prstClr val="black"/>
                </a:solidFill>
                <a:latin typeface="Calibri"/>
              </a:rPr>
              <a:pPr/>
              <a:t>5</a:t>
            </a:fld>
            <a:endParaRPr lang="uk-UA">
              <a:solidFill>
                <a:prstClr val="black"/>
              </a:solidFill>
              <a:latin typeface="Calibri"/>
            </a:endParaRPr>
          </a:p>
        </p:txBody>
      </p:sp>
    </p:spTree>
    <p:extLst>
      <p:ext uri="{BB962C8B-B14F-4D97-AF65-F5344CB8AC3E}">
        <p14:creationId xmlns:p14="http://schemas.microsoft.com/office/powerpoint/2010/main" val="314382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a:t>
            </a:r>
            <a:r>
              <a:rPr lang="en-US" baseline="0" dirty="0"/>
              <a:t> Equipment, Infrastructure, Sensors, Devices, Supply Activities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uk-UA" smtClean="0"/>
              <a:t>9</a:t>
            </a:fld>
            <a:endParaRPr lang="uk-UA"/>
          </a:p>
        </p:txBody>
      </p:sp>
    </p:spTree>
    <p:extLst>
      <p:ext uri="{BB962C8B-B14F-4D97-AF65-F5344CB8AC3E}">
        <p14:creationId xmlns:p14="http://schemas.microsoft.com/office/powerpoint/2010/main" val="228877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Life example.  Royal Vopak which owns 67 Tank Terminals with over 13,000 tanks worldwide wanted to save on Total Energy and Peak Energy. To accomplish this task we needed to better understand each and every asset that was utilizing</a:t>
            </a:r>
          </a:p>
          <a:p>
            <a:r>
              <a:rPr lang="en-US" dirty="0"/>
              <a:t>Energy, at what rate, when, and could the process be changed or altered. So each device needed to be enhanced with different sensors now connected to Edge devices in many different ways……Direct connections, Bluetooth, </a:t>
            </a:r>
            <a:r>
              <a:rPr lang="en-US" dirty="0" err="1"/>
              <a:t>Wifi</a:t>
            </a:r>
            <a:r>
              <a:rPr lang="en-US" dirty="0"/>
              <a:t>, </a:t>
            </a:r>
            <a:r>
              <a:rPr lang="en-US" dirty="0" err="1"/>
              <a:t>Ziggby</a:t>
            </a:r>
            <a:r>
              <a:rPr lang="en-US" dirty="0"/>
              <a:t>, </a:t>
            </a:r>
            <a:r>
              <a:rPr lang="en-US" dirty="0" err="1"/>
              <a:t>Lorra</a:t>
            </a:r>
            <a:r>
              <a:rPr lang="en-US" dirty="0"/>
              <a:t>,</a:t>
            </a:r>
          </a:p>
          <a:p>
            <a:r>
              <a:rPr lang="en-US" dirty="0"/>
              <a:t>Ethernet, RS232, </a:t>
            </a:r>
            <a:r>
              <a:rPr lang="en-US" dirty="0" err="1"/>
              <a:t>etc</a:t>
            </a:r>
            <a:r>
              <a:rPr lang="en-US" dirty="0"/>
              <a:t>…… How do you secure this type of environment?? Who needs to have access to each asset, device and system on a daily basis to get their job done. How do you upgrade and update these systems.</a:t>
            </a:r>
          </a:p>
          <a:p>
            <a:endParaRPr lang="en-US" dirty="0"/>
          </a:p>
          <a:p>
            <a:r>
              <a:rPr lang="en-US" dirty="0"/>
              <a:t>This is a single Tank Terminal for one of our customers.</a:t>
            </a:r>
          </a:p>
          <a:p>
            <a:r>
              <a:rPr lang="en-US" dirty="0"/>
              <a:t>---How many sensors do you think it takes to digitize this site? One thousand?, Five Thousand? Twenty Thousand?........... </a:t>
            </a:r>
          </a:p>
          <a:p>
            <a:endParaRPr lang="en-US" dirty="0"/>
          </a:p>
          <a:p>
            <a:r>
              <a:rPr lang="en-US" dirty="0"/>
              <a:t>Well…….Each tank has 6 temperature sensors, three level sensors, vibrations sensors, leak detection sensors, video cameras, </a:t>
            </a:r>
          </a:p>
          <a:p>
            <a:r>
              <a:rPr lang="en-US" dirty="0"/>
              <a:t>-----Each motor has a temperature sensor, vibration sensor and amperage and voltage sensor.</a:t>
            </a:r>
          </a:p>
        </p:txBody>
      </p:sp>
      <p:sp>
        <p:nvSpPr>
          <p:cNvPr id="4" name="Slide Number Placeholder 3"/>
          <p:cNvSpPr>
            <a:spLocks noGrp="1"/>
          </p:cNvSpPr>
          <p:nvPr>
            <p:ph type="sldNum" sz="quarter" idx="5"/>
          </p:nvPr>
        </p:nvSpPr>
        <p:spPr/>
        <p:txBody>
          <a:bodyPr/>
          <a:lstStyle/>
          <a:p>
            <a:fld id="{4B8544AE-5012-5248-AE0D-3054ECDB63D1}" type="slidenum">
              <a:rPr lang="en-US" smtClean="0"/>
              <a:t>11</a:t>
            </a:fld>
            <a:endParaRPr lang="en-US"/>
          </a:p>
        </p:txBody>
      </p:sp>
    </p:spTree>
    <p:extLst>
      <p:ext uri="{BB962C8B-B14F-4D97-AF65-F5344CB8AC3E}">
        <p14:creationId xmlns:p14="http://schemas.microsoft.com/office/powerpoint/2010/main" val="322971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opportunity that we have done has a real ROI tied to it, and to the contract. The days of rolling out solutions without an ROI have passed……</a:t>
            </a:r>
          </a:p>
          <a:p>
            <a:endParaRPr lang="en-US" dirty="0"/>
          </a:p>
          <a:p>
            <a:r>
              <a:rPr lang="en-US" dirty="0"/>
              <a:t>We see about 60 to 70% of our engagements being driven by the CIO’s office. She sees IoT as a way to drive down costs, increase visibility/safety, and be the catalyst between IT and OT.</a:t>
            </a:r>
          </a:p>
          <a:p>
            <a:r>
              <a:rPr lang="en-US" dirty="0"/>
              <a:t>These CIO’s will fund the initial POC and Pilots and then do a hand-off to Operations to move into the enterprise.</a:t>
            </a:r>
          </a:p>
          <a:p>
            <a:endParaRPr lang="en-US" dirty="0"/>
          </a:p>
          <a:p>
            <a:r>
              <a:rPr lang="en-US" dirty="0"/>
              <a:t>Every opportunity that we have faced in the Industrial market has demanded that a real Return-on-Investment before any funding is given. Every security expert needs to be involved at the POC and Pilot stage to help with </a:t>
            </a:r>
          </a:p>
          <a:p>
            <a:r>
              <a:rPr lang="en-US" dirty="0"/>
              <a:t>The security architecture that will be required to move an IoT solution to the enterprise. </a:t>
            </a:r>
          </a:p>
          <a:p>
            <a:endParaRPr lang="en-US" dirty="0"/>
          </a:p>
          <a:p>
            <a:endParaRPr lang="en-US" dirty="0"/>
          </a:p>
        </p:txBody>
      </p:sp>
      <p:sp>
        <p:nvSpPr>
          <p:cNvPr id="4" name="Slide Number Placeholder 3"/>
          <p:cNvSpPr>
            <a:spLocks noGrp="1"/>
          </p:cNvSpPr>
          <p:nvPr>
            <p:ph type="sldNum" sz="quarter" idx="5"/>
          </p:nvPr>
        </p:nvSpPr>
        <p:spPr/>
        <p:txBody>
          <a:bodyPr/>
          <a:lstStyle/>
          <a:p>
            <a:fld id="{4B8544AE-5012-5248-AE0D-3054ECDB63D1}" type="slidenum">
              <a:rPr lang="en-US" smtClean="0"/>
              <a:t>13</a:t>
            </a:fld>
            <a:endParaRPr lang="en-US"/>
          </a:p>
        </p:txBody>
      </p:sp>
    </p:spTree>
    <p:extLst>
      <p:ext uri="{BB962C8B-B14F-4D97-AF65-F5344CB8AC3E}">
        <p14:creationId xmlns:p14="http://schemas.microsoft.com/office/powerpoint/2010/main" val="4441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44AE-5012-5248-AE0D-3054ECDB63D1}" type="slidenum">
              <a:rPr lang="en-US" smtClean="0"/>
              <a:t>14</a:t>
            </a:fld>
            <a:endParaRPr lang="en-US"/>
          </a:p>
        </p:txBody>
      </p:sp>
    </p:spTree>
    <p:extLst>
      <p:ext uri="{BB962C8B-B14F-4D97-AF65-F5344CB8AC3E}">
        <p14:creationId xmlns:p14="http://schemas.microsoft.com/office/powerpoint/2010/main" val="204909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me Car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39788" y="4916051"/>
            <a:ext cx="10514012" cy="1140644"/>
          </a:xfrm>
        </p:spPr>
        <p:txBody>
          <a:bodyPr anchor="t">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tomiton logo-w.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7012" y="152400"/>
            <a:ext cx="1324151" cy="411480"/>
          </a:xfrm>
          <a:prstGeom prst="rect">
            <a:avLst/>
          </a:prstGeom>
        </p:spPr>
      </p:pic>
      <p:sp>
        <p:nvSpPr>
          <p:cNvPr id="9" name="Footer Placeholder 1"/>
          <p:cNvSpPr>
            <a:spLocks noGrp="1"/>
          </p:cNvSpPr>
          <p:nvPr>
            <p:ph type="ftr" sz="quarter" idx="3"/>
          </p:nvPr>
        </p:nvSpPr>
        <p:spPr>
          <a:xfrm>
            <a:off x="2819401" y="6584116"/>
            <a:ext cx="6553199" cy="276228"/>
          </a:xfrm>
          <a:prstGeom prst="rect">
            <a:avLst/>
          </a:prstGeom>
        </p:spPr>
        <p:txBody>
          <a:bodyPr/>
          <a:lstStyle>
            <a:lvl1pPr algn="ctr">
              <a:defRPr sz="1000">
                <a:solidFill>
                  <a:schemeClr val="bg1">
                    <a:lumMod val="9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3"/>
          </p:nvPr>
        </p:nvSpPr>
        <p:spPr>
          <a:xfrm>
            <a:off x="2819401" y="6584116"/>
            <a:ext cx="6553199" cy="276228"/>
          </a:xfrm>
          <a:prstGeom prst="rect">
            <a:avLst/>
          </a:prstGeom>
        </p:spPr>
        <p:txBody>
          <a:bodyPr/>
          <a:lstStyle>
            <a:lvl1pPr algn="ctr">
              <a:defRPr sz="1000">
                <a:solidFill>
                  <a:schemeClr val="tx1">
                    <a:lumMod val="65000"/>
                    <a:lumOff val="3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pic>
        <p:nvPicPr>
          <p:cNvPr id="5" name="Picture 4" descr="Atomiton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02843" y="6476794"/>
            <a:ext cx="882769" cy="2743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vert="horz" lIns="91440" tIns="45720" rIns="91440" bIns="45720" rtlCol="0" anchor="b">
            <a:normAutofit/>
          </a:bodyPr>
          <a:lstStyle>
            <a:lvl1pPr>
              <a:defRPr lang="en-US" sz="5400" dirty="0">
                <a:solidFill>
                  <a:schemeClr val="bg1"/>
                </a:solidFill>
              </a:defRPr>
            </a:lvl1pPr>
          </a:lstStyle>
          <a:p>
            <a:pPr lvl="0"/>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solidFill>
                  <a:schemeClr val="bg1"/>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Footer Placeholder 1"/>
          <p:cNvSpPr>
            <a:spLocks noGrp="1"/>
          </p:cNvSpPr>
          <p:nvPr>
            <p:ph type="ftr" sz="quarter" idx="3"/>
          </p:nvPr>
        </p:nvSpPr>
        <p:spPr>
          <a:xfrm>
            <a:off x="2819401" y="6584116"/>
            <a:ext cx="6553199" cy="276228"/>
          </a:xfrm>
          <a:prstGeom prst="rect">
            <a:avLst/>
          </a:prstGeom>
        </p:spPr>
        <p:txBody>
          <a:bodyPr/>
          <a:lstStyle>
            <a:lvl1pPr algn="ctr">
              <a:defRPr sz="1000">
                <a:solidFill>
                  <a:schemeClr val="bg1">
                    <a:lumMod val="9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1"/>
          <p:cNvSpPr>
            <a:spLocks noGrp="1"/>
          </p:cNvSpPr>
          <p:nvPr>
            <p:ph type="ftr" sz="quarter" idx="3"/>
          </p:nvPr>
        </p:nvSpPr>
        <p:spPr>
          <a:xfrm>
            <a:off x="2819401" y="6584116"/>
            <a:ext cx="6553199" cy="276228"/>
          </a:xfrm>
          <a:prstGeom prst="rect">
            <a:avLst/>
          </a:prstGeom>
        </p:spPr>
        <p:txBody>
          <a:bodyPr/>
          <a:lstStyle>
            <a:lvl1pPr algn="ctr">
              <a:defRPr sz="1000">
                <a:solidFill>
                  <a:schemeClr val="tx1">
                    <a:lumMod val="65000"/>
                    <a:lumOff val="3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pic>
        <p:nvPicPr>
          <p:cNvPr id="4" name="Picture 3" descr="Atomiton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02843" y="6476794"/>
            <a:ext cx="882769" cy="27432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59614" y="2514600"/>
            <a:ext cx="8692399" cy="2819400"/>
          </a:xfrm>
        </p:spPr>
        <p:txBody>
          <a:bodyPr anchor="b">
            <a:normAutofit/>
          </a:bodyPr>
          <a:lstStyle>
            <a:lvl1pPr algn="l">
              <a:lnSpc>
                <a:spcPct val="80000"/>
              </a:lnSpc>
              <a:defRPr sz="4800" b="1" cap="none" baseline="0">
                <a:solidFill>
                  <a:srgbClr val="FFFFFF"/>
                </a:solidFill>
              </a:defRPr>
            </a:lvl1pPr>
          </a:lstStyle>
          <a:p>
            <a:r>
              <a:rPr lang="en-US" dirty="0"/>
              <a:t>THANK YOU.</a:t>
            </a:r>
            <a:endParaRPr dirty="0"/>
          </a:p>
        </p:txBody>
      </p:sp>
      <p:sp>
        <p:nvSpPr>
          <p:cNvPr id="6" name="Footer Placeholder 1"/>
          <p:cNvSpPr>
            <a:spLocks noGrp="1"/>
          </p:cNvSpPr>
          <p:nvPr>
            <p:ph type="ftr" sz="quarter" idx="3"/>
          </p:nvPr>
        </p:nvSpPr>
        <p:spPr>
          <a:xfrm>
            <a:off x="2819401" y="6584116"/>
            <a:ext cx="6553199" cy="276228"/>
          </a:xfrm>
          <a:prstGeom prst="rect">
            <a:avLst/>
          </a:prstGeom>
        </p:spPr>
        <p:txBody>
          <a:bodyPr/>
          <a:lstStyle>
            <a:lvl1pPr algn="ctr">
              <a:defRPr sz="1000">
                <a:solidFill>
                  <a:schemeClr val="bg1">
                    <a:lumMod val="9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sp>
        <p:nvSpPr>
          <p:cNvPr id="4" name="Date Placeholder 3"/>
          <p:cNvSpPr>
            <a:spLocks noGrp="1"/>
          </p:cNvSpPr>
          <p:nvPr>
            <p:ph type="dt" sz="half" idx="10"/>
          </p:nvPr>
        </p:nvSpPr>
        <p:spPr/>
        <p:txBody>
          <a:bodyPr/>
          <a:lstStyle>
            <a:lvl1pPr>
              <a:defRPr>
                <a:solidFill>
                  <a:srgbClr val="595959"/>
                </a:solidFill>
              </a:defRPr>
            </a:lvl1pPr>
          </a:lstStyle>
          <a:p>
            <a:endParaRPr lang="bg-BG"/>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2A013F82-EE5E-44EE-A61D-E31C6657F26F}" type="slidenum">
              <a:rPr lang="uk-UA" smtClean="0"/>
              <a:pPr/>
              <a:t>‹#›</a:t>
            </a:fld>
            <a:endParaRPr lang="uk-UA"/>
          </a:p>
        </p:txBody>
      </p:sp>
      <p:pic>
        <p:nvPicPr>
          <p:cNvPr id="7" name="Picture 6" descr="Atomiton 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05710" y="6355080"/>
            <a:ext cx="882999" cy="274320"/>
          </a:xfrm>
          <a:prstGeom prst="rect">
            <a:avLst/>
          </a:prstGeom>
        </p:spPr>
      </p:pic>
      <p:sp>
        <p:nvSpPr>
          <p:cNvPr id="8" name="Rectangle 7"/>
          <p:cNvSpPr/>
          <p:nvPr userDrawn="1"/>
        </p:nvSpPr>
        <p:spPr>
          <a:xfrm>
            <a:off x="7627731" y="6675120"/>
            <a:ext cx="4573191" cy="182880"/>
          </a:xfrm>
          <a:prstGeom prst="rect">
            <a:avLst/>
          </a:prstGeom>
          <a:solidFill>
            <a:schemeClr val="accent1"/>
          </a:solidFill>
          <a:ln w="12700">
            <a:no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sp>
        <p:nvSpPr>
          <p:cNvPr id="9" name="Rectangle 8"/>
          <p:cNvSpPr/>
          <p:nvPr userDrawn="1"/>
        </p:nvSpPr>
        <p:spPr>
          <a:xfrm>
            <a:off x="2818" y="6675124"/>
            <a:ext cx="8048816" cy="182876"/>
          </a:xfrm>
          <a:prstGeom prst="rect">
            <a:avLst/>
          </a:prstGeom>
          <a:solidFill>
            <a:schemeClr val="tx1">
              <a:lumMod val="85000"/>
              <a:lumOff val="15000"/>
            </a:schemeClr>
          </a:solidFill>
          <a:ln w="12700">
            <a:no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spTree>
    <p:extLst>
      <p:ext uri="{BB962C8B-B14F-4D97-AF65-F5344CB8AC3E}">
        <p14:creationId xmlns:p14="http://schemas.microsoft.com/office/powerpoint/2010/main" val="20923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457200"/>
            <a:ext cx="9875520"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623660"/>
            <a:ext cx="9875520" cy="46973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p:cNvSpPr>
            <a:spLocks noGrp="1"/>
          </p:cNvSpPr>
          <p:nvPr>
            <p:ph type="ftr" sz="quarter" idx="3"/>
          </p:nvPr>
        </p:nvSpPr>
        <p:spPr>
          <a:xfrm>
            <a:off x="2819401" y="6584116"/>
            <a:ext cx="6553199" cy="276228"/>
          </a:xfrm>
          <a:prstGeom prst="rect">
            <a:avLst/>
          </a:prstGeom>
        </p:spPr>
        <p:txBody>
          <a:bodyPr/>
          <a:lstStyle>
            <a:lvl1pPr algn="ctr">
              <a:defRPr sz="1000">
                <a:solidFill>
                  <a:schemeClr val="tx1">
                    <a:lumMod val="65000"/>
                    <a:lumOff val="35000"/>
                  </a:schemeClr>
                </a:solidFill>
              </a:defRPr>
            </a:lvl1pPr>
          </a:lstStyle>
          <a:p>
            <a:r>
              <a:rPr lang="en-US">
                <a:cs typeface="Arial Unicode MS"/>
              </a:rPr>
              <a:t>© Atomiton, Inc., 2017 – All rights reserved – Confidential and proprietary information</a:t>
            </a:r>
            <a:endParaRPr lang="en-US" dirty="0">
              <a:cs typeface="Arial Unicode MS"/>
            </a:endParaRPr>
          </a:p>
        </p:txBody>
      </p:sp>
    </p:spTree>
  </p:cSld>
  <p:clrMap bg1="lt1" tx1="dk1" bg2="lt2" tx2="dk2" accent1="accent1" accent2="accent2" accent3="accent3" accent4="accent4" accent5="accent5" accent6="accent6" hlink="hlink" folHlink="folHlink"/>
  <p:sldLayoutIdLst>
    <p:sldLayoutId id="2147483663" r:id="rId1"/>
    <p:sldLayoutId id="2147483650" r:id="rId2"/>
    <p:sldLayoutId id="2147483649" r:id="rId3"/>
    <p:sldLayoutId id="2147483654" r:id="rId4"/>
    <p:sldLayoutId id="2147483655" r:id="rId5"/>
    <p:sldLayoutId id="2147483664" r:id="rId6"/>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2800" kern="1200">
          <a:solidFill>
            <a:schemeClr val="tx1"/>
          </a:solidFill>
          <a:latin typeface="Arial"/>
          <a:ea typeface="+mn-ea"/>
          <a:cs typeface="Arial"/>
        </a:defRPr>
      </a:lvl1pPr>
      <a:lvl2pPr marL="50292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2400" kern="1200">
          <a:solidFill>
            <a:schemeClr val="tx1"/>
          </a:solidFill>
          <a:latin typeface="Arial"/>
          <a:ea typeface="+mn-ea"/>
          <a:cs typeface="Arial"/>
        </a:defRPr>
      </a:lvl2pPr>
      <a:lvl3pPr marL="77724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2000" kern="1200">
          <a:solidFill>
            <a:schemeClr val="tx1"/>
          </a:solidFill>
          <a:latin typeface="Arial"/>
          <a:ea typeface="+mn-ea"/>
          <a:cs typeface="Arial"/>
        </a:defRPr>
      </a:lvl3pPr>
      <a:lvl4pPr marL="105156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1800" kern="1200">
          <a:solidFill>
            <a:schemeClr val="tx1"/>
          </a:solidFill>
          <a:latin typeface="Arial"/>
          <a:ea typeface="+mn-ea"/>
          <a:cs typeface="Arial"/>
        </a:defRPr>
      </a:lvl4pPr>
      <a:lvl5pPr marL="1325880" indent="-228600" algn="l" defTabSz="914400" rtl="0" eaLnBrk="1" latinLnBrk="0" hangingPunct="1">
        <a:lnSpc>
          <a:spcPct val="90000"/>
        </a:lnSpc>
        <a:spcBef>
          <a:spcPts val="0"/>
        </a:spcBef>
        <a:spcAft>
          <a:spcPts val="900"/>
        </a:spcAft>
        <a:buClr>
          <a:schemeClr val="accent1"/>
        </a:buClr>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13" Type="http://schemas.microsoft.com/office/2007/relationships/hdphoto" Target="../media/hdphoto2.wdp"/><Relationship Id="rId18" Type="http://schemas.openxmlformats.org/officeDocument/2006/relationships/image" Target="../media/image85.png"/><Relationship Id="rId3" Type="http://schemas.openxmlformats.org/officeDocument/2006/relationships/image" Target="../media/image72.png"/><Relationship Id="rId21" Type="http://schemas.openxmlformats.org/officeDocument/2006/relationships/image" Target="../media/image88.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4.png"/><Relationship Id="rId2" Type="http://schemas.openxmlformats.org/officeDocument/2006/relationships/image" Target="../media/image71.png"/><Relationship Id="rId16" Type="http://schemas.openxmlformats.org/officeDocument/2006/relationships/image" Target="../media/image83.png"/><Relationship Id="rId20"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microsoft.com/office/2007/relationships/hdphoto" Target="../media/hdphoto3.wdp"/><Relationship Id="rId10" Type="http://schemas.openxmlformats.org/officeDocument/2006/relationships/image" Target="../media/image79.png"/><Relationship Id="rId19" Type="http://schemas.openxmlformats.org/officeDocument/2006/relationships/image" Target="../media/image86.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2.png"/><Relationship Id="rId22" Type="http://schemas.openxmlformats.org/officeDocument/2006/relationships/image" Target="../media/image89.png"/></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jpe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18" Type="http://schemas.openxmlformats.org/officeDocument/2006/relationships/image" Target="../media/image51.jpe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jpe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9.jpe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878" y="2425959"/>
            <a:ext cx="10515600" cy="2511835"/>
          </a:xfrm>
        </p:spPr>
        <p:txBody>
          <a:bodyPr>
            <a:normAutofit fontScale="90000"/>
          </a:bodyPr>
          <a:lstStyle/>
          <a:p>
            <a:br>
              <a:rPr lang="en-US" dirty="0"/>
            </a:br>
            <a:br>
              <a:rPr lang="en-US" dirty="0"/>
            </a:br>
            <a:r>
              <a:rPr lang="en-US" dirty="0"/>
              <a:t>Smart Industry – Dumb Industry: Sensors in the Field</a:t>
            </a:r>
          </a:p>
        </p:txBody>
      </p:sp>
      <p:sp>
        <p:nvSpPr>
          <p:cNvPr id="5" name="Text Placeholder 4"/>
          <p:cNvSpPr>
            <a:spLocks noGrp="1"/>
          </p:cNvSpPr>
          <p:nvPr>
            <p:ph type="body" sz="half" idx="2"/>
          </p:nvPr>
        </p:nvSpPr>
        <p:spPr>
          <a:xfrm>
            <a:off x="438572" y="5581586"/>
            <a:ext cx="10514012" cy="1140644"/>
          </a:xfrm>
        </p:spPr>
        <p:txBody>
          <a:bodyPr/>
          <a:lstStyle/>
          <a:p>
            <a:r>
              <a:rPr lang="en-US" dirty="0"/>
              <a:t>November 9, 2018</a:t>
            </a:r>
          </a:p>
        </p:txBody>
      </p:sp>
      <p:sp>
        <p:nvSpPr>
          <p:cNvPr id="2" name="TextBox 1">
            <a:extLst>
              <a:ext uri="{FF2B5EF4-FFF2-40B4-BE49-F238E27FC236}">
                <a16:creationId xmlns:a16="http://schemas.microsoft.com/office/drawing/2014/main" id="{06ED7B30-B111-1B40-B4C2-9A5AB7644705}"/>
              </a:ext>
            </a:extLst>
          </p:cNvPr>
          <p:cNvSpPr txBox="1"/>
          <p:nvPr/>
        </p:nvSpPr>
        <p:spPr>
          <a:xfrm>
            <a:off x="7597588" y="6266329"/>
            <a:ext cx="3360856" cy="369332"/>
          </a:xfrm>
          <a:prstGeom prst="rect">
            <a:avLst/>
          </a:prstGeom>
          <a:noFill/>
        </p:spPr>
        <p:txBody>
          <a:bodyPr wrap="none" rtlCol="0">
            <a:spAutoFit/>
          </a:bodyPr>
          <a:lstStyle/>
          <a:p>
            <a:r>
              <a:rPr lang="en-US" dirty="0">
                <a:solidFill>
                  <a:schemeClr val="bg1"/>
                </a:solidFill>
                <a:latin typeface="Arial"/>
                <a:cs typeface="Arial"/>
              </a:rPr>
              <a:t>Scott Sullivan, SVP Operations</a:t>
            </a:r>
          </a:p>
        </p:txBody>
      </p:sp>
    </p:spTree>
    <p:extLst>
      <p:ext uri="{BB962C8B-B14F-4D97-AF65-F5344CB8AC3E}">
        <p14:creationId xmlns:p14="http://schemas.microsoft.com/office/powerpoint/2010/main" val="292958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28600"/>
            <a:ext cx="9875520" cy="914400"/>
          </a:xfrm>
        </p:spPr>
        <p:txBody>
          <a:bodyPr/>
          <a:lstStyle/>
          <a:p>
            <a:r>
              <a:rPr lang="en-US" dirty="0"/>
              <a:t>Deployment Architecture</a:t>
            </a:r>
          </a:p>
        </p:txBody>
      </p:sp>
      <p:sp>
        <p:nvSpPr>
          <p:cNvPr id="5" name="Cloud 4"/>
          <p:cNvSpPr/>
          <p:nvPr/>
        </p:nvSpPr>
        <p:spPr>
          <a:xfrm>
            <a:off x="9818252" y="1371600"/>
            <a:ext cx="938755" cy="632934"/>
          </a:xfrm>
          <a:prstGeom prst="cloud">
            <a:avLst/>
          </a:prstGeom>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US" sz="1200" dirty="0">
              <a:solidFill>
                <a:srgbClr val="000000"/>
              </a:solidFill>
            </a:endParaRPr>
          </a:p>
        </p:txBody>
      </p:sp>
      <p:sp>
        <p:nvSpPr>
          <p:cNvPr id="6" name="Oval 5"/>
          <p:cNvSpPr/>
          <p:nvPr/>
        </p:nvSpPr>
        <p:spPr>
          <a:xfrm>
            <a:off x="8895589" y="1793557"/>
            <a:ext cx="1341078" cy="492281"/>
          </a:xfrm>
          <a:prstGeom prst="ellipse">
            <a:avLst/>
          </a:prstGeom>
          <a:gradFill flip="none" rotWithShape="1">
            <a:gsLst>
              <a:gs pos="0">
                <a:schemeClr val="accent3">
                  <a:tint val="50000"/>
                  <a:satMod val="300000"/>
                  <a:alpha val="66000"/>
                </a:schemeClr>
              </a:gs>
              <a:gs pos="35000">
                <a:schemeClr val="accent3">
                  <a:tint val="37000"/>
                  <a:satMod val="300000"/>
                  <a:alpha val="66000"/>
                </a:schemeClr>
              </a:gs>
              <a:gs pos="100000">
                <a:schemeClr val="accent3">
                  <a:tint val="15000"/>
                  <a:satMod val="350000"/>
                  <a:alpha val="6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solidFill>
                <a:srgbClr val="000000"/>
              </a:solidFill>
            </a:endParaRPr>
          </a:p>
        </p:txBody>
      </p:sp>
      <p:sp>
        <p:nvSpPr>
          <p:cNvPr id="7" name="Can 6"/>
          <p:cNvSpPr/>
          <p:nvPr/>
        </p:nvSpPr>
        <p:spPr>
          <a:xfrm rot="16200000">
            <a:off x="5485120" y="254278"/>
            <a:ext cx="247570" cy="5608391"/>
          </a:xfrm>
          <a:prstGeom prst="can">
            <a:avLst/>
          </a:prstGeom>
          <a:ln>
            <a:headEnd type="none"/>
            <a:tailEnd type="none"/>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dirty="0">
              <a:solidFill>
                <a:srgbClr val="000000"/>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1399" y="2206136"/>
            <a:ext cx="554776" cy="50165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1903" y="2163615"/>
            <a:ext cx="1158099" cy="54417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378072" y="2145186"/>
            <a:ext cx="428562" cy="49228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50037" y="1512253"/>
            <a:ext cx="469377" cy="492281"/>
          </a:xfrm>
          <a:prstGeom prst="rect">
            <a:avLst/>
          </a:prstGeom>
        </p:spPr>
      </p:pic>
      <p:cxnSp>
        <p:nvCxnSpPr>
          <p:cNvPr id="12" name="Elbow Connector 11"/>
          <p:cNvCxnSpPr>
            <a:stCxn id="29" idx="0"/>
            <a:endCxn id="65" idx="2"/>
          </p:cNvCxnSpPr>
          <p:nvPr/>
        </p:nvCxnSpPr>
        <p:spPr>
          <a:xfrm rot="16200000" flipV="1">
            <a:off x="6696311" y="3718091"/>
            <a:ext cx="1074586" cy="1202261"/>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58" idx="0"/>
            <a:endCxn id="21" idx="2"/>
          </p:cNvCxnSpPr>
          <p:nvPr/>
        </p:nvCxnSpPr>
        <p:spPr>
          <a:xfrm rot="5400000" flipH="1" flipV="1">
            <a:off x="3744270" y="2754278"/>
            <a:ext cx="1669128" cy="2598117"/>
          </a:xfrm>
          <a:prstGeom prst="bentConnector3">
            <a:avLst>
              <a:gd name="adj1" fmla="val 32095"/>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6653602" y="3200075"/>
            <a:ext cx="0" cy="1406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69" idx="2"/>
          </p:cNvCxnSpPr>
          <p:nvPr/>
        </p:nvCxnSpPr>
        <p:spPr>
          <a:xfrm flipV="1">
            <a:off x="5044308" y="2707795"/>
            <a:ext cx="0" cy="2413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2"/>
          </p:cNvCxnSpPr>
          <p:nvPr/>
        </p:nvCxnSpPr>
        <p:spPr>
          <a:xfrm>
            <a:off x="3358787" y="2707795"/>
            <a:ext cx="0" cy="25135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0" idx="2"/>
          </p:cNvCxnSpPr>
          <p:nvPr/>
        </p:nvCxnSpPr>
        <p:spPr>
          <a:xfrm flipH="1" flipV="1">
            <a:off x="7592352" y="2637468"/>
            <a:ext cx="0" cy="311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a:endCxn id="10" idx="0"/>
          </p:cNvCxnSpPr>
          <p:nvPr/>
        </p:nvCxnSpPr>
        <p:spPr>
          <a:xfrm rot="10800000" flipV="1">
            <a:off x="7592352" y="1819306"/>
            <a:ext cx="1462068" cy="325881"/>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19" name="Cloud 18"/>
          <p:cNvSpPr/>
          <p:nvPr/>
        </p:nvSpPr>
        <p:spPr>
          <a:xfrm>
            <a:off x="7956835" y="1582578"/>
            <a:ext cx="670539" cy="421956"/>
          </a:xfrm>
          <a:prstGeom prst="cloud">
            <a:avLst/>
          </a:prstGeom>
        </p:spPr>
        <p:style>
          <a:lnRef idx="1">
            <a:schemeClr val="accent6"/>
          </a:lnRef>
          <a:fillRef idx="2">
            <a:schemeClr val="accent6"/>
          </a:fillRef>
          <a:effectRef idx="1">
            <a:schemeClr val="accent6"/>
          </a:effectRef>
          <a:fontRef idx="minor">
            <a:schemeClr val="dk1"/>
          </a:fontRef>
        </p:style>
        <p:txBody>
          <a:bodyPr wrap="none" rtlCol="0" anchor="ctr"/>
          <a:lstStyle/>
          <a:p>
            <a:pPr algn="ctr"/>
            <a:r>
              <a:rPr lang="en-US" sz="1200" dirty="0">
                <a:solidFill>
                  <a:srgbClr val="000000"/>
                </a:solidFill>
              </a:rPr>
              <a:t>Ethernet</a:t>
            </a:r>
          </a:p>
        </p:txBody>
      </p:sp>
      <p:sp>
        <p:nvSpPr>
          <p:cNvPr id="20" name="TextBox 19"/>
          <p:cNvSpPr txBox="1"/>
          <p:nvPr/>
        </p:nvSpPr>
        <p:spPr>
          <a:xfrm>
            <a:off x="6720656" y="3641276"/>
            <a:ext cx="1111858" cy="365823"/>
          </a:xfrm>
          <a:prstGeom prst="rect">
            <a:avLst/>
          </a:prstGeom>
          <a:noFill/>
        </p:spPr>
        <p:txBody>
          <a:bodyPr wrap="square" rtlCol="0">
            <a:spAutoFit/>
          </a:bodyPr>
          <a:lstStyle/>
          <a:p>
            <a:pPr>
              <a:lnSpc>
                <a:spcPct val="80000"/>
              </a:lnSpc>
            </a:pPr>
            <a:r>
              <a:rPr lang="en-US" sz="1050" dirty="0">
                <a:solidFill>
                  <a:srgbClr val="0000FF"/>
                </a:solidFill>
              </a:rPr>
              <a:t>Neuron Hub (s)</a:t>
            </a:r>
          </a:p>
          <a:p>
            <a:pPr>
              <a:lnSpc>
                <a:spcPct val="80000"/>
              </a:lnSpc>
            </a:pPr>
            <a:r>
              <a:rPr lang="en-US" sz="1050" dirty="0">
                <a:solidFill>
                  <a:srgbClr val="0000FF"/>
                </a:solidFill>
              </a:rPr>
              <a:t>(A-Stack)</a:t>
            </a:r>
          </a:p>
        </p:txBody>
      </p:sp>
      <p:sp>
        <p:nvSpPr>
          <p:cNvPr id="21" name="TextBox 20"/>
          <p:cNvSpPr txBox="1"/>
          <p:nvPr/>
        </p:nvSpPr>
        <p:spPr>
          <a:xfrm>
            <a:off x="5029972" y="2895607"/>
            <a:ext cx="1695841" cy="323165"/>
          </a:xfrm>
          <a:prstGeom prst="rect">
            <a:avLst/>
          </a:prstGeom>
          <a:noFill/>
        </p:spPr>
        <p:txBody>
          <a:bodyPr wrap="none" rtlCol="0">
            <a:spAutoFit/>
          </a:bodyPr>
          <a:lstStyle/>
          <a:p>
            <a:r>
              <a:rPr lang="en-US" sz="1500" dirty="0">
                <a:solidFill>
                  <a:srgbClr val="000000"/>
                </a:solidFill>
              </a:rPr>
              <a:t>Digital Service Grid</a:t>
            </a:r>
          </a:p>
        </p:txBody>
      </p:sp>
      <p:sp>
        <p:nvSpPr>
          <p:cNvPr id="22" name="TextBox 21"/>
          <p:cNvSpPr txBox="1"/>
          <p:nvPr/>
        </p:nvSpPr>
        <p:spPr>
          <a:xfrm>
            <a:off x="4302963" y="1827759"/>
            <a:ext cx="1411818" cy="396242"/>
          </a:xfrm>
          <a:prstGeom prst="rect">
            <a:avLst/>
          </a:prstGeom>
          <a:noFill/>
        </p:spPr>
        <p:txBody>
          <a:bodyPr wrap="square" rtlCol="0">
            <a:spAutoFit/>
          </a:bodyPr>
          <a:lstStyle/>
          <a:p>
            <a:pPr algn="ctr">
              <a:lnSpc>
                <a:spcPct val="90000"/>
              </a:lnSpc>
            </a:pPr>
            <a:r>
              <a:rPr lang="en-US" sz="1050" dirty="0">
                <a:solidFill>
                  <a:srgbClr val="0000FF"/>
                </a:solidFill>
              </a:rPr>
              <a:t>A-Stack </a:t>
            </a:r>
          </a:p>
          <a:p>
            <a:pPr algn="ctr">
              <a:lnSpc>
                <a:spcPct val="90000"/>
              </a:lnSpc>
            </a:pPr>
            <a:r>
              <a:rPr lang="en-US" sz="1050" dirty="0">
                <a:solidFill>
                  <a:srgbClr val="0000FF"/>
                </a:solidFill>
              </a:rPr>
              <a:t>(Plant Applications)</a:t>
            </a:r>
          </a:p>
        </p:txBody>
      </p:sp>
      <p:sp>
        <p:nvSpPr>
          <p:cNvPr id="23" name="TextBox 22"/>
          <p:cNvSpPr txBox="1"/>
          <p:nvPr/>
        </p:nvSpPr>
        <p:spPr>
          <a:xfrm>
            <a:off x="2765087" y="1827759"/>
            <a:ext cx="938142" cy="396242"/>
          </a:xfrm>
          <a:prstGeom prst="rect">
            <a:avLst/>
          </a:prstGeom>
          <a:noFill/>
        </p:spPr>
        <p:txBody>
          <a:bodyPr wrap="square" rtlCol="0">
            <a:spAutoFit/>
          </a:bodyPr>
          <a:lstStyle/>
          <a:p>
            <a:pPr algn="ctr">
              <a:lnSpc>
                <a:spcPct val="90000"/>
              </a:lnSpc>
            </a:pPr>
            <a:r>
              <a:rPr lang="en-US" sz="1050" dirty="0">
                <a:solidFill>
                  <a:srgbClr val="000000"/>
                </a:solidFill>
              </a:rPr>
              <a:t>Database (time series)</a:t>
            </a:r>
          </a:p>
        </p:txBody>
      </p:sp>
      <p:sp>
        <p:nvSpPr>
          <p:cNvPr id="24" name="TextBox 23"/>
          <p:cNvSpPr txBox="1"/>
          <p:nvPr/>
        </p:nvSpPr>
        <p:spPr>
          <a:xfrm>
            <a:off x="4339983" y="5169202"/>
            <a:ext cx="971427" cy="396242"/>
          </a:xfrm>
          <a:prstGeom prst="rect">
            <a:avLst/>
          </a:prstGeom>
          <a:noFill/>
        </p:spPr>
        <p:txBody>
          <a:bodyPr wrap="square" rtlCol="0">
            <a:spAutoFit/>
          </a:bodyPr>
          <a:lstStyle/>
          <a:p>
            <a:pPr algn="ctr">
              <a:lnSpc>
                <a:spcPct val="90000"/>
              </a:lnSpc>
            </a:pPr>
            <a:r>
              <a:rPr lang="en-US" sz="1050" dirty="0">
                <a:solidFill>
                  <a:srgbClr val="000000"/>
                </a:solidFill>
              </a:rPr>
              <a:t>Engineering Client</a:t>
            </a:r>
          </a:p>
        </p:txBody>
      </p:sp>
      <p:sp>
        <p:nvSpPr>
          <p:cNvPr id="25" name="TextBox 24"/>
          <p:cNvSpPr txBox="1"/>
          <p:nvPr/>
        </p:nvSpPr>
        <p:spPr>
          <a:xfrm>
            <a:off x="7681258" y="2669979"/>
            <a:ext cx="640085" cy="246910"/>
          </a:xfrm>
          <a:prstGeom prst="rect">
            <a:avLst/>
          </a:prstGeom>
          <a:noFill/>
        </p:spPr>
        <p:txBody>
          <a:bodyPr wrap="square" rtlCol="0">
            <a:spAutoFit/>
          </a:bodyPr>
          <a:lstStyle/>
          <a:p>
            <a:pPr>
              <a:lnSpc>
                <a:spcPct val="90000"/>
              </a:lnSpc>
            </a:pPr>
            <a:r>
              <a:rPr lang="en-US" sz="1050" dirty="0">
                <a:solidFill>
                  <a:srgbClr val="000000"/>
                </a:solidFill>
              </a:rPr>
              <a:t>Firewall</a:t>
            </a:r>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9720" y="5439252"/>
            <a:ext cx="533010" cy="436033"/>
          </a:xfrm>
          <a:prstGeom prst="rect">
            <a:avLst/>
          </a:prstGeom>
        </p:spPr>
      </p:pic>
      <p:pic>
        <p:nvPicPr>
          <p:cNvPr id="27" name="Pictur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96321" y="5598123"/>
            <a:ext cx="419046" cy="345080"/>
          </a:xfrm>
          <a:prstGeom prst="rect">
            <a:avLst/>
          </a:prstGeom>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1689" y="5467776"/>
            <a:ext cx="416987" cy="437334"/>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6827" y="4856514"/>
            <a:ext cx="415812" cy="569606"/>
          </a:xfrm>
          <a:prstGeom prst="rect">
            <a:avLst/>
          </a:prstGeom>
        </p:spPr>
      </p:pic>
      <p:cxnSp>
        <p:nvCxnSpPr>
          <p:cNvPr id="30" name="Elbow Connector 29"/>
          <p:cNvCxnSpPr>
            <a:stCxn id="29" idx="1"/>
            <a:endCxn id="26" idx="0"/>
          </p:cNvCxnSpPr>
          <p:nvPr/>
        </p:nvCxnSpPr>
        <p:spPr>
          <a:xfrm rot="10800000" flipV="1">
            <a:off x="7116227" y="5141317"/>
            <a:ext cx="510601" cy="297935"/>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9" idx="2"/>
            <a:endCxn id="27" idx="0"/>
          </p:cNvCxnSpPr>
          <p:nvPr/>
        </p:nvCxnSpPr>
        <p:spPr>
          <a:xfrm rot="5400000">
            <a:off x="7734289" y="5497675"/>
            <a:ext cx="172003" cy="28890"/>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28" idx="0"/>
            <a:endCxn id="29" idx="3"/>
          </p:cNvCxnSpPr>
          <p:nvPr/>
        </p:nvCxnSpPr>
        <p:spPr>
          <a:xfrm rot="16200000" flipV="1">
            <a:off x="7988182" y="5195775"/>
            <a:ext cx="326459" cy="217542"/>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55" idx="1"/>
            <a:endCxn id="29" idx="3"/>
          </p:cNvCxnSpPr>
          <p:nvPr/>
        </p:nvCxnSpPr>
        <p:spPr>
          <a:xfrm rot="10800000" flipV="1">
            <a:off x="8042640" y="5007451"/>
            <a:ext cx="340618" cy="133867"/>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6784962" y="4788595"/>
            <a:ext cx="3045159" cy="1470852"/>
          </a:xfrm>
          <a:prstGeom prst="rect">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0000"/>
              </a:solidFill>
            </a:endParaRPr>
          </a:p>
        </p:txBody>
      </p:sp>
      <p:sp>
        <p:nvSpPr>
          <p:cNvPr id="35" name="Rectangle 34"/>
          <p:cNvSpPr/>
          <p:nvPr/>
        </p:nvSpPr>
        <p:spPr>
          <a:xfrm>
            <a:off x="6769419" y="4584841"/>
            <a:ext cx="3060700" cy="20375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solidFill>
                  <a:srgbClr val="000000"/>
                </a:solidFill>
              </a:rPr>
              <a:t>Remote Station</a:t>
            </a:r>
          </a:p>
        </p:txBody>
      </p:sp>
      <p:sp>
        <p:nvSpPr>
          <p:cNvPr id="36" name="TextBox 35"/>
          <p:cNvSpPr txBox="1"/>
          <p:nvPr/>
        </p:nvSpPr>
        <p:spPr>
          <a:xfrm>
            <a:off x="7955366" y="5818769"/>
            <a:ext cx="999082" cy="396242"/>
          </a:xfrm>
          <a:prstGeom prst="rect">
            <a:avLst/>
          </a:prstGeom>
          <a:noFill/>
        </p:spPr>
        <p:txBody>
          <a:bodyPr wrap="square" rtlCol="0">
            <a:spAutoFit/>
          </a:bodyPr>
          <a:lstStyle/>
          <a:p>
            <a:pPr>
              <a:lnSpc>
                <a:spcPct val="90000"/>
              </a:lnSpc>
            </a:pPr>
            <a:r>
              <a:rPr lang="en-US" sz="1050" dirty="0">
                <a:solidFill>
                  <a:srgbClr val="000000"/>
                </a:solidFill>
              </a:rPr>
              <a:t>Pressure, level Sensors</a:t>
            </a:r>
          </a:p>
        </p:txBody>
      </p:sp>
      <p:sp>
        <p:nvSpPr>
          <p:cNvPr id="37" name="TextBox 36"/>
          <p:cNvSpPr txBox="1"/>
          <p:nvPr/>
        </p:nvSpPr>
        <p:spPr>
          <a:xfrm>
            <a:off x="7522972" y="5905525"/>
            <a:ext cx="492443" cy="253916"/>
          </a:xfrm>
          <a:prstGeom prst="rect">
            <a:avLst/>
          </a:prstGeom>
          <a:noFill/>
        </p:spPr>
        <p:txBody>
          <a:bodyPr wrap="none" rtlCol="0">
            <a:spAutoFit/>
          </a:bodyPr>
          <a:lstStyle/>
          <a:p>
            <a:r>
              <a:rPr lang="en-US" sz="1050" dirty="0">
                <a:solidFill>
                  <a:srgbClr val="000000"/>
                </a:solidFill>
              </a:rPr>
              <a:t>Valve</a:t>
            </a:r>
          </a:p>
        </p:txBody>
      </p:sp>
      <p:sp>
        <p:nvSpPr>
          <p:cNvPr id="38" name="TextBox 37"/>
          <p:cNvSpPr txBox="1"/>
          <p:nvPr/>
        </p:nvSpPr>
        <p:spPr>
          <a:xfrm>
            <a:off x="6849794" y="5817648"/>
            <a:ext cx="528010" cy="260737"/>
          </a:xfrm>
          <a:prstGeom prst="rect">
            <a:avLst/>
          </a:prstGeom>
          <a:noFill/>
        </p:spPr>
        <p:txBody>
          <a:bodyPr wrap="none" rtlCol="0">
            <a:spAutoFit/>
          </a:bodyPr>
          <a:lstStyle/>
          <a:p>
            <a:r>
              <a:rPr lang="en-US" sz="1050" dirty="0">
                <a:solidFill>
                  <a:srgbClr val="000000"/>
                </a:solidFill>
              </a:rPr>
              <a:t>Pump</a:t>
            </a:r>
          </a:p>
        </p:txBody>
      </p:sp>
      <p:sp>
        <p:nvSpPr>
          <p:cNvPr id="39" name="TextBox 38"/>
          <p:cNvSpPr txBox="1"/>
          <p:nvPr/>
        </p:nvSpPr>
        <p:spPr>
          <a:xfrm>
            <a:off x="10225413" y="5218909"/>
            <a:ext cx="762726" cy="246910"/>
          </a:xfrm>
          <a:prstGeom prst="rect">
            <a:avLst/>
          </a:prstGeom>
          <a:noFill/>
        </p:spPr>
        <p:txBody>
          <a:bodyPr wrap="square" rtlCol="0">
            <a:spAutoFit/>
          </a:bodyPr>
          <a:lstStyle/>
          <a:p>
            <a:pPr>
              <a:lnSpc>
                <a:spcPct val="90000"/>
              </a:lnSpc>
            </a:pPr>
            <a:r>
              <a:rPr lang="en-US" sz="1050" dirty="0">
                <a:solidFill>
                  <a:srgbClr val="000000"/>
                </a:solidFill>
              </a:rPr>
              <a:t>PLC/RTU</a:t>
            </a:r>
          </a:p>
        </p:txBody>
      </p:sp>
      <p:pic>
        <p:nvPicPr>
          <p:cNvPr id="40" name="Picture 3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75071" y="5429481"/>
            <a:ext cx="574134" cy="353436"/>
          </a:xfrm>
          <a:prstGeom prst="rect">
            <a:avLst/>
          </a:prstGeom>
        </p:spPr>
      </p:pic>
      <p:cxnSp>
        <p:nvCxnSpPr>
          <p:cNvPr id="41" name="Elbow Connector 40"/>
          <p:cNvCxnSpPr>
            <a:stCxn id="40" idx="0"/>
          </p:cNvCxnSpPr>
          <p:nvPr/>
        </p:nvCxnSpPr>
        <p:spPr>
          <a:xfrm rot="5400000" flipH="1" flipV="1">
            <a:off x="2678814" y="5025096"/>
            <a:ext cx="287711" cy="521063"/>
          </a:xfrm>
          <a:prstGeom prst="bentConnector2">
            <a:avLst/>
          </a:prstGeom>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60295" y="5331942"/>
            <a:ext cx="383368" cy="402074"/>
          </a:xfrm>
          <a:prstGeom prst="rect">
            <a:avLst/>
          </a:prstGeom>
        </p:spPr>
      </p:pic>
      <p:pic>
        <p:nvPicPr>
          <p:cNvPr id="43" name="Picture 42"/>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9049" l="0" r="99146"/>
                    </a14:imgEffect>
                  </a14:imgLayer>
                </a14:imgProps>
              </a:ext>
              <a:ext uri="{28A0092B-C50C-407E-A947-70E740481C1C}">
                <a14:useLocalDpi xmlns:a14="http://schemas.microsoft.com/office/drawing/2010/main"/>
              </a:ext>
            </a:extLst>
          </a:blip>
          <a:srcRect/>
          <a:stretch/>
        </p:blipFill>
        <p:spPr>
          <a:xfrm>
            <a:off x="2888923" y="5646992"/>
            <a:ext cx="388549" cy="313711"/>
          </a:xfrm>
          <a:prstGeom prst="rect">
            <a:avLst/>
          </a:prstGeom>
        </p:spPr>
      </p:pic>
      <p:cxnSp>
        <p:nvCxnSpPr>
          <p:cNvPr id="44" name="Elbow Connector 43"/>
          <p:cNvCxnSpPr>
            <a:endCxn id="42" idx="0"/>
          </p:cNvCxnSpPr>
          <p:nvPr/>
        </p:nvCxnSpPr>
        <p:spPr>
          <a:xfrm>
            <a:off x="3499676" y="5141770"/>
            <a:ext cx="552304" cy="190172"/>
          </a:xfrm>
          <a:prstGeom prst="bentConnector2">
            <a:avLst/>
          </a:prstGeom>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endCxn id="43" idx="0"/>
          </p:cNvCxnSpPr>
          <p:nvPr/>
        </p:nvCxnSpPr>
        <p:spPr>
          <a:xfrm rot="5400000">
            <a:off x="3065066" y="5420620"/>
            <a:ext cx="244505" cy="208241"/>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2241342" y="4788596"/>
            <a:ext cx="2137021" cy="1470851"/>
          </a:xfrm>
          <a:prstGeom prst="rect">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0000"/>
              </a:solidFill>
            </a:endParaRPr>
          </a:p>
        </p:txBody>
      </p:sp>
      <p:sp>
        <p:nvSpPr>
          <p:cNvPr id="47" name="Rectangle 46"/>
          <p:cNvSpPr/>
          <p:nvPr/>
        </p:nvSpPr>
        <p:spPr>
          <a:xfrm>
            <a:off x="2225799" y="4584842"/>
            <a:ext cx="2152563" cy="20375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000000"/>
                </a:solidFill>
              </a:rPr>
              <a:t>Remote Station</a:t>
            </a:r>
          </a:p>
        </p:txBody>
      </p:sp>
      <p:sp>
        <p:nvSpPr>
          <p:cNvPr id="48" name="TextBox 47"/>
          <p:cNvSpPr txBox="1"/>
          <p:nvPr/>
        </p:nvSpPr>
        <p:spPr>
          <a:xfrm>
            <a:off x="2342902" y="5739451"/>
            <a:ext cx="505672" cy="260737"/>
          </a:xfrm>
          <a:prstGeom prst="rect">
            <a:avLst/>
          </a:prstGeom>
          <a:noFill/>
        </p:spPr>
        <p:txBody>
          <a:bodyPr wrap="none" rtlCol="0">
            <a:spAutoFit/>
          </a:bodyPr>
          <a:lstStyle/>
          <a:p>
            <a:r>
              <a:rPr lang="en-US" sz="1050" dirty="0">
                <a:solidFill>
                  <a:srgbClr val="000000"/>
                </a:solidFill>
              </a:rPr>
              <a:t>Relay</a:t>
            </a:r>
          </a:p>
        </p:txBody>
      </p:sp>
      <p:sp>
        <p:nvSpPr>
          <p:cNvPr id="49" name="TextBox 48"/>
          <p:cNvSpPr txBox="1"/>
          <p:nvPr/>
        </p:nvSpPr>
        <p:spPr>
          <a:xfrm>
            <a:off x="3666020" y="5603613"/>
            <a:ext cx="841856" cy="422920"/>
          </a:xfrm>
          <a:prstGeom prst="rect">
            <a:avLst/>
          </a:prstGeom>
          <a:noFill/>
        </p:spPr>
        <p:txBody>
          <a:bodyPr wrap="square" rtlCol="0">
            <a:spAutoFit/>
          </a:bodyPr>
          <a:lstStyle/>
          <a:p>
            <a:r>
              <a:rPr lang="en-US" sz="1050" dirty="0">
                <a:solidFill>
                  <a:srgbClr val="000000"/>
                </a:solidFill>
              </a:rPr>
              <a:t>Voltage sensor</a:t>
            </a:r>
          </a:p>
        </p:txBody>
      </p:sp>
      <p:sp>
        <p:nvSpPr>
          <p:cNvPr id="50" name="TextBox 49"/>
          <p:cNvSpPr txBox="1"/>
          <p:nvPr/>
        </p:nvSpPr>
        <p:spPr>
          <a:xfrm>
            <a:off x="2893677" y="5880988"/>
            <a:ext cx="777098" cy="422920"/>
          </a:xfrm>
          <a:prstGeom prst="rect">
            <a:avLst/>
          </a:prstGeom>
          <a:noFill/>
        </p:spPr>
        <p:txBody>
          <a:bodyPr wrap="square" rtlCol="0">
            <a:spAutoFit/>
          </a:bodyPr>
          <a:lstStyle/>
          <a:p>
            <a:r>
              <a:rPr lang="en-US" sz="1050" dirty="0">
                <a:solidFill>
                  <a:srgbClr val="000000"/>
                </a:solidFill>
              </a:rPr>
              <a:t>Current sensor</a:t>
            </a:r>
          </a:p>
        </p:txBody>
      </p:sp>
      <p:sp>
        <p:nvSpPr>
          <p:cNvPr id="51" name="TextBox 50"/>
          <p:cNvSpPr txBox="1"/>
          <p:nvPr/>
        </p:nvSpPr>
        <p:spPr>
          <a:xfrm>
            <a:off x="2322219" y="4792696"/>
            <a:ext cx="752982" cy="396242"/>
          </a:xfrm>
          <a:prstGeom prst="rect">
            <a:avLst/>
          </a:prstGeom>
          <a:noFill/>
          <a:effectLst/>
        </p:spPr>
        <p:txBody>
          <a:bodyPr wrap="square" rtlCol="0">
            <a:spAutoFit/>
          </a:bodyPr>
          <a:lstStyle/>
          <a:p>
            <a:pPr algn="r">
              <a:lnSpc>
                <a:spcPct val="90000"/>
              </a:lnSpc>
            </a:pPr>
            <a:r>
              <a:rPr lang="en-US" sz="1050" dirty="0">
                <a:solidFill>
                  <a:srgbClr val="3366FF"/>
                </a:solidFill>
              </a:rPr>
              <a:t>Neuron</a:t>
            </a:r>
          </a:p>
          <a:p>
            <a:pPr algn="r">
              <a:lnSpc>
                <a:spcPct val="90000"/>
              </a:lnSpc>
            </a:pPr>
            <a:r>
              <a:rPr lang="en-US" sz="1050" dirty="0">
                <a:solidFill>
                  <a:srgbClr val="3366FF"/>
                </a:solidFill>
              </a:rPr>
              <a:t>(A-Stack)</a:t>
            </a:r>
          </a:p>
        </p:txBody>
      </p:sp>
      <p:sp>
        <p:nvSpPr>
          <p:cNvPr id="52" name="TextBox 51"/>
          <p:cNvSpPr txBox="1"/>
          <p:nvPr/>
        </p:nvSpPr>
        <p:spPr>
          <a:xfrm>
            <a:off x="9550037" y="2004534"/>
            <a:ext cx="954861" cy="396242"/>
          </a:xfrm>
          <a:prstGeom prst="rect">
            <a:avLst/>
          </a:prstGeom>
          <a:noFill/>
        </p:spPr>
        <p:txBody>
          <a:bodyPr wrap="square" rtlCol="0">
            <a:spAutoFit/>
          </a:bodyPr>
          <a:lstStyle/>
          <a:p>
            <a:pPr>
              <a:lnSpc>
                <a:spcPct val="90000"/>
              </a:lnSpc>
            </a:pPr>
            <a:r>
              <a:rPr lang="en-US" sz="1050" dirty="0">
                <a:solidFill>
                  <a:srgbClr val="000000"/>
                </a:solidFill>
              </a:rPr>
              <a:t>Structured Databases</a:t>
            </a:r>
          </a:p>
        </p:txBody>
      </p:sp>
      <p:sp>
        <p:nvSpPr>
          <p:cNvPr id="53" name="TextBox 52"/>
          <p:cNvSpPr txBox="1"/>
          <p:nvPr/>
        </p:nvSpPr>
        <p:spPr>
          <a:xfrm>
            <a:off x="10019413" y="1582578"/>
            <a:ext cx="800621" cy="396242"/>
          </a:xfrm>
          <a:prstGeom prst="rect">
            <a:avLst/>
          </a:prstGeom>
          <a:noFill/>
        </p:spPr>
        <p:txBody>
          <a:bodyPr wrap="square" rtlCol="0">
            <a:spAutoFit/>
          </a:bodyPr>
          <a:lstStyle/>
          <a:p>
            <a:pPr>
              <a:lnSpc>
                <a:spcPct val="90000"/>
              </a:lnSpc>
            </a:pPr>
            <a:r>
              <a:rPr lang="en-US" sz="1050" dirty="0">
                <a:solidFill>
                  <a:srgbClr val="000000"/>
                </a:solidFill>
              </a:rPr>
              <a:t>Enterprise Systems</a:t>
            </a:r>
          </a:p>
        </p:txBody>
      </p:sp>
      <p:grpSp>
        <p:nvGrpSpPr>
          <p:cNvPr id="54" name="Group 53"/>
          <p:cNvGrpSpPr>
            <a:grpSpLocks noChangeAspect="1"/>
          </p:cNvGrpSpPr>
          <p:nvPr/>
        </p:nvGrpSpPr>
        <p:grpSpPr>
          <a:xfrm>
            <a:off x="8383259" y="4817573"/>
            <a:ext cx="494172" cy="379761"/>
            <a:chOff x="1498755" y="3513763"/>
            <a:chExt cx="2511023" cy="1774647"/>
          </a:xfrm>
        </p:grpSpPr>
        <p:pic>
          <p:nvPicPr>
            <p:cNvPr id="55" name="Picture 54" descr="Devices1.png"/>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498755" y="3513763"/>
              <a:ext cx="2511023" cy="1774647"/>
            </a:xfrm>
            <a:prstGeom prst="rect">
              <a:avLst/>
            </a:prstGeom>
            <a:effectLst>
              <a:outerShdw blurRad="98425" dist="88900" dir="2700000" algn="tl" rotWithShape="0">
                <a:srgbClr val="000000">
                  <a:alpha val="30000"/>
                </a:srgbClr>
              </a:outerShdw>
            </a:effectLst>
          </p:spPr>
        </p:pic>
        <p:pic>
          <p:nvPicPr>
            <p:cNvPr id="56" name="Picture 55" descr="Atomiton logo.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05464" y="4176400"/>
              <a:ext cx="1326592" cy="412238"/>
            </a:xfrm>
            <a:prstGeom prst="rect">
              <a:avLst/>
            </a:prstGeom>
            <a:scene3d>
              <a:camera prst="isometricTopUp"/>
              <a:lightRig rig="threePt" dir="t"/>
            </a:scene3d>
          </p:spPr>
        </p:pic>
      </p:grpSp>
      <p:grpSp>
        <p:nvGrpSpPr>
          <p:cNvPr id="57" name="Group 56"/>
          <p:cNvGrpSpPr>
            <a:grpSpLocks noChangeAspect="1"/>
          </p:cNvGrpSpPr>
          <p:nvPr/>
        </p:nvGrpSpPr>
        <p:grpSpPr>
          <a:xfrm>
            <a:off x="3032689" y="4887899"/>
            <a:ext cx="494172" cy="379761"/>
            <a:chOff x="1498755" y="3513763"/>
            <a:chExt cx="2511023" cy="1774647"/>
          </a:xfrm>
        </p:grpSpPr>
        <p:pic>
          <p:nvPicPr>
            <p:cNvPr id="58" name="Picture 57" descr="Devices1.png"/>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498755" y="3513763"/>
              <a:ext cx="2511023" cy="1774647"/>
            </a:xfrm>
            <a:prstGeom prst="rect">
              <a:avLst/>
            </a:prstGeom>
            <a:effectLst>
              <a:outerShdw blurRad="98425" dist="88900" dir="2700000" algn="tl" rotWithShape="0">
                <a:srgbClr val="000000">
                  <a:alpha val="30000"/>
                </a:srgbClr>
              </a:outerShdw>
            </a:effectLst>
          </p:spPr>
        </p:pic>
        <p:pic>
          <p:nvPicPr>
            <p:cNvPr id="59" name="Picture 58" descr="Atomiton logo.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05464" y="4176400"/>
              <a:ext cx="1326592" cy="412238"/>
            </a:xfrm>
            <a:prstGeom prst="rect">
              <a:avLst/>
            </a:prstGeom>
            <a:scene3d>
              <a:camera prst="isometricTopUp"/>
              <a:lightRig rig="threePt" dir="t"/>
            </a:scene3d>
          </p:spPr>
        </p:pic>
      </p:grpSp>
      <p:sp>
        <p:nvSpPr>
          <p:cNvPr id="60" name="TextBox 59"/>
          <p:cNvSpPr txBox="1"/>
          <p:nvPr/>
        </p:nvSpPr>
        <p:spPr>
          <a:xfrm>
            <a:off x="8383255" y="5169203"/>
            <a:ext cx="902833" cy="396242"/>
          </a:xfrm>
          <a:prstGeom prst="rect">
            <a:avLst/>
          </a:prstGeom>
          <a:noFill/>
        </p:spPr>
        <p:txBody>
          <a:bodyPr wrap="square" rtlCol="0">
            <a:spAutoFit/>
          </a:bodyPr>
          <a:lstStyle/>
          <a:p>
            <a:pPr>
              <a:lnSpc>
                <a:spcPct val="90000"/>
              </a:lnSpc>
            </a:pPr>
            <a:r>
              <a:rPr lang="en-US" sz="1050" dirty="0">
                <a:solidFill>
                  <a:srgbClr val="3366FF"/>
                </a:solidFill>
              </a:rPr>
              <a:t>Neuron</a:t>
            </a:r>
          </a:p>
          <a:p>
            <a:pPr>
              <a:lnSpc>
                <a:spcPct val="90000"/>
              </a:lnSpc>
            </a:pPr>
            <a:r>
              <a:rPr lang="en-US" sz="1050" dirty="0">
                <a:solidFill>
                  <a:srgbClr val="3366FF"/>
                </a:solidFill>
              </a:rPr>
              <a:t>(A-Stack)</a:t>
            </a:r>
          </a:p>
        </p:txBody>
      </p:sp>
      <p:pic>
        <p:nvPicPr>
          <p:cNvPr id="61" name="Picture 60"/>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107224" y="5334002"/>
            <a:ext cx="692532" cy="582447"/>
          </a:xfrm>
          <a:prstGeom prst="rect">
            <a:avLst/>
          </a:prstGeom>
          <a:solidFill>
            <a:schemeClr val="accent2">
              <a:lumMod val="20000"/>
              <a:lumOff val="80000"/>
              <a:alpha val="75000"/>
            </a:schemeClr>
          </a:solidFill>
        </p:spPr>
      </p:pic>
      <p:cxnSp>
        <p:nvCxnSpPr>
          <p:cNvPr id="62" name="Elbow Connector 61"/>
          <p:cNvCxnSpPr>
            <a:stCxn id="61" idx="0"/>
            <a:endCxn id="55" idx="3"/>
          </p:cNvCxnSpPr>
          <p:nvPr/>
        </p:nvCxnSpPr>
        <p:spPr>
          <a:xfrm rot="16200000" flipV="1">
            <a:off x="9002188" y="4882699"/>
            <a:ext cx="326549" cy="576059"/>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8833593" y="5867401"/>
            <a:ext cx="1163586" cy="385875"/>
          </a:xfrm>
          <a:prstGeom prst="rect">
            <a:avLst/>
          </a:prstGeom>
          <a:noFill/>
        </p:spPr>
        <p:txBody>
          <a:bodyPr wrap="square" rtlCol="0">
            <a:spAutoFit/>
          </a:bodyPr>
          <a:lstStyle/>
          <a:p>
            <a:pPr algn="ctr">
              <a:lnSpc>
                <a:spcPct val="90000"/>
              </a:lnSpc>
            </a:pPr>
            <a:r>
              <a:rPr lang="en-US" sz="1050" dirty="0">
                <a:solidFill>
                  <a:srgbClr val="000000"/>
                </a:solidFill>
              </a:rPr>
              <a:t>Additional various sensors</a:t>
            </a:r>
          </a:p>
        </p:txBody>
      </p:sp>
      <p:grpSp>
        <p:nvGrpSpPr>
          <p:cNvPr id="64" name="Group 63"/>
          <p:cNvGrpSpPr>
            <a:grpSpLocks noChangeAspect="1"/>
          </p:cNvGrpSpPr>
          <p:nvPr/>
        </p:nvGrpSpPr>
        <p:grpSpPr>
          <a:xfrm>
            <a:off x="6385386" y="3402167"/>
            <a:ext cx="494172" cy="379761"/>
            <a:chOff x="1498755" y="3513763"/>
            <a:chExt cx="2511023" cy="1774647"/>
          </a:xfrm>
        </p:grpSpPr>
        <p:pic>
          <p:nvPicPr>
            <p:cNvPr id="65" name="Picture 64" descr="Devices1.png"/>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498755" y="3513763"/>
              <a:ext cx="2511023" cy="1774647"/>
            </a:xfrm>
            <a:prstGeom prst="rect">
              <a:avLst/>
            </a:prstGeom>
            <a:effectLst>
              <a:outerShdw blurRad="98425" dist="88900" dir="2700000" algn="tl" rotWithShape="0">
                <a:srgbClr val="000000">
                  <a:alpha val="30000"/>
                </a:srgbClr>
              </a:outerShdw>
            </a:effectLst>
          </p:spPr>
        </p:pic>
        <p:pic>
          <p:nvPicPr>
            <p:cNvPr id="66" name="Picture 65" descr="Atomiton logo.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05464" y="4176400"/>
              <a:ext cx="1326592" cy="412238"/>
            </a:xfrm>
            <a:prstGeom prst="rect">
              <a:avLst/>
            </a:prstGeom>
            <a:scene3d>
              <a:camera prst="isometricTopUp"/>
              <a:lightRig rig="threePt" dir="t"/>
            </a:scene3d>
          </p:spPr>
        </p:pic>
      </p:grpSp>
      <p:cxnSp>
        <p:nvCxnSpPr>
          <p:cNvPr id="67" name="Elbow Connector 66"/>
          <p:cNvCxnSpPr>
            <a:stCxn id="55" idx="0"/>
            <a:endCxn id="65" idx="2"/>
          </p:cNvCxnSpPr>
          <p:nvPr/>
        </p:nvCxnSpPr>
        <p:spPr>
          <a:xfrm rot="16200000" flipV="1">
            <a:off x="7113587" y="3300814"/>
            <a:ext cx="1035645" cy="1997873"/>
          </a:xfrm>
          <a:prstGeom prst="bentConnector3">
            <a:avLst>
              <a:gd name="adj1" fmla="val 77431"/>
            </a:avLst>
          </a:prstGeom>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8538432" y="2285839"/>
            <a:ext cx="1613508" cy="365823"/>
          </a:xfrm>
          <a:prstGeom prst="rect">
            <a:avLst/>
          </a:prstGeom>
          <a:noFill/>
        </p:spPr>
        <p:txBody>
          <a:bodyPr wrap="square" rtlCol="0">
            <a:spAutoFit/>
          </a:bodyPr>
          <a:lstStyle/>
          <a:p>
            <a:pPr algn="ctr">
              <a:lnSpc>
                <a:spcPct val="80000"/>
              </a:lnSpc>
            </a:pPr>
            <a:r>
              <a:rPr lang="en-US" sz="1050" dirty="0">
                <a:solidFill>
                  <a:srgbClr val="3366FF"/>
                </a:solidFill>
              </a:rPr>
              <a:t>A-Stack</a:t>
            </a:r>
          </a:p>
          <a:p>
            <a:pPr algn="ctr">
              <a:lnSpc>
                <a:spcPct val="80000"/>
              </a:lnSpc>
            </a:pPr>
            <a:r>
              <a:rPr lang="en-US" sz="1050" dirty="0">
                <a:solidFill>
                  <a:srgbClr val="3366FF"/>
                </a:solidFill>
              </a:rPr>
              <a:t>(Enterprise Applications)</a:t>
            </a:r>
          </a:p>
        </p:txBody>
      </p:sp>
      <p:pic>
        <p:nvPicPr>
          <p:cNvPr id="69" name="Picture 6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789506" y="2159252"/>
            <a:ext cx="523019" cy="548543"/>
          </a:xfrm>
          <a:prstGeom prst="rect">
            <a:avLst/>
          </a:prstGeom>
        </p:spPr>
      </p:pic>
      <p:pic>
        <p:nvPicPr>
          <p:cNvPr id="70" name="Picture 6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051549" y="1652905"/>
            <a:ext cx="571300" cy="599177"/>
          </a:xfrm>
          <a:prstGeom prst="rect">
            <a:avLst/>
          </a:prstGeom>
        </p:spPr>
      </p:pic>
      <p:pic>
        <p:nvPicPr>
          <p:cNvPr id="71" name="Picture 7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04390" y="2291466"/>
            <a:ext cx="396958" cy="416329"/>
          </a:xfrm>
          <a:prstGeom prst="rect">
            <a:avLst/>
          </a:prstGeom>
        </p:spPr>
      </p:pic>
      <p:cxnSp>
        <p:nvCxnSpPr>
          <p:cNvPr id="72" name="Straight Connector 71"/>
          <p:cNvCxnSpPr>
            <a:stCxn id="71" idx="2"/>
          </p:cNvCxnSpPr>
          <p:nvPr/>
        </p:nvCxnSpPr>
        <p:spPr>
          <a:xfrm>
            <a:off x="4102870" y="2707795"/>
            <a:ext cx="0" cy="24136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3690625" y="1827759"/>
            <a:ext cx="851843" cy="396242"/>
          </a:xfrm>
          <a:prstGeom prst="rect">
            <a:avLst/>
          </a:prstGeom>
          <a:noFill/>
        </p:spPr>
        <p:txBody>
          <a:bodyPr wrap="square" rtlCol="0">
            <a:spAutoFit/>
          </a:bodyPr>
          <a:lstStyle/>
          <a:p>
            <a:pPr algn="ctr">
              <a:lnSpc>
                <a:spcPct val="90000"/>
              </a:lnSpc>
            </a:pPr>
            <a:r>
              <a:rPr lang="en-US" sz="1050" dirty="0">
                <a:solidFill>
                  <a:srgbClr val="000000"/>
                </a:solidFill>
              </a:rPr>
              <a:t>Database (structured)</a:t>
            </a:r>
          </a:p>
        </p:txBody>
      </p:sp>
      <p:sp>
        <p:nvSpPr>
          <p:cNvPr id="74" name="TextBox 73"/>
          <p:cNvSpPr txBox="1"/>
          <p:nvPr/>
        </p:nvSpPr>
        <p:spPr>
          <a:xfrm>
            <a:off x="6988872" y="4309029"/>
            <a:ext cx="755875" cy="260737"/>
          </a:xfrm>
          <a:prstGeom prst="rect">
            <a:avLst/>
          </a:prstGeom>
          <a:noFill/>
        </p:spPr>
        <p:txBody>
          <a:bodyPr wrap="none" rtlCol="0">
            <a:spAutoFit/>
          </a:bodyPr>
          <a:lstStyle/>
          <a:p>
            <a:r>
              <a:rPr lang="en-US" sz="1050" dirty="0">
                <a:solidFill>
                  <a:srgbClr val="000000"/>
                </a:solidFill>
              </a:rPr>
              <a:t>MODBUS </a:t>
            </a:r>
          </a:p>
        </p:txBody>
      </p:sp>
      <p:sp>
        <p:nvSpPr>
          <p:cNvPr id="75" name="TextBox 74"/>
          <p:cNvSpPr txBox="1"/>
          <p:nvPr/>
        </p:nvSpPr>
        <p:spPr>
          <a:xfrm>
            <a:off x="7860574" y="3762685"/>
            <a:ext cx="1533165" cy="260737"/>
          </a:xfrm>
          <a:prstGeom prst="rect">
            <a:avLst/>
          </a:prstGeom>
          <a:noFill/>
        </p:spPr>
        <p:txBody>
          <a:bodyPr wrap="none" rtlCol="0">
            <a:spAutoFit/>
          </a:bodyPr>
          <a:lstStyle/>
          <a:p>
            <a:r>
              <a:rPr lang="en-US" sz="1050" dirty="0">
                <a:solidFill>
                  <a:srgbClr val="000000"/>
                </a:solidFill>
              </a:rPr>
              <a:t>IP (MQTT,  TQL/TCP, </a:t>
            </a:r>
            <a:r>
              <a:rPr lang="is-IS" sz="1050" dirty="0">
                <a:solidFill>
                  <a:srgbClr val="000000"/>
                </a:solidFill>
              </a:rPr>
              <a:t>…</a:t>
            </a:r>
            <a:r>
              <a:rPr lang="en-US" sz="1050" dirty="0">
                <a:solidFill>
                  <a:srgbClr val="000000"/>
                </a:solidFill>
              </a:rPr>
              <a:t>)</a:t>
            </a:r>
          </a:p>
        </p:txBody>
      </p:sp>
      <p:sp>
        <p:nvSpPr>
          <p:cNvPr id="76" name="TextBox 75"/>
          <p:cNvSpPr txBox="1"/>
          <p:nvPr/>
        </p:nvSpPr>
        <p:spPr>
          <a:xfrm>
            <a:off x="4373770" y="4077169"/>
            <a:ext cx="1533165" cy="260737"/>
          </a:xfrm>
          <a:prstGeom prst="rect">
            <a:avLst/>
          </a:prstGeom>
          <a:noFill/>
        </p:spPr>
        <p:txBody>
          <a:bodyPr wrap="none" rtlCol="0">
            <a:spAutoFit/>
          </a:bodyPr>
          <a:lstStyle/>
          <a:p>
            <a:r>
              <a:rPr lang="en-US" sz="1050" dirty="0">
                <a:solidFill>
                  <a:srgbClr val="000000"/>
                </a:solidFill>
              </a:rPr>
              <a:t>IP (MQTT,  TQL/TCP, </a:t>
            </a:r>
            <a:r>
              <a:rPr lang="is-IS" sz="1050" dirty="0">
                <a:solidFill>
                  <a:srgbClr val="000000"/>
                </a:solidFill>
              </a:rPr>
              <a:t>…</a:t>
            </a:r>
            <a:r>
              <a:rPr lang="en-US" sz="1050" dirty="0">
                <a:solidFill>
                  <a:srgbClr val="000000"/>
                </a:solidFill>
              </a:rPr>
              <a:t>)</a:t>
            </a:r>
          </a:p>
        </p:txBody>
      </p:sp>
      <p:sp>
        <p:nvSpPr>
          <p:cNvPr id="77" name="TextBox 76"/>
          <p:cNvSpPr txBox="1"/>
          <p:nvPr/>
        </p:nvSpPr>
        <p:spPr>
          <a:xfrm>
            <a:off x="1615179" y="2251207"/>
            <a:ext cx="1192680" cy="663696"/>
          </a:xfrm>
          <a:prstGeom prst="rect">
            <a:avLst/>
          </a:prstGeom>
          <a:solidFill>
            <a:schemeClr val="accent3">
              <a:lumMod val="20000"/>
              <a:lumOff val="80000"/>
              <a:alpha val="73000"/>
            </a:schemeClr>
          </a:solidFill>
        </p:spPr>
        <p:txBody>
          <a:bodyPr wrap="square" rtlCol="0">
            <a:spAutoFit/>
          </a:bodyPr>
          <a:lstStyle/>
          <a:p>
            <a:pPr algn="r"/>
            <a:r>
              <a:rPr lang="en-US" sz="1200" dirty="0">
                <a:solidFill>
                  <a:srgbClr val="000000"/>
                </a:solidFill>
              </a:rPr>
              <a:t>Maintain both time series and structured data  </a:t>
            </a:r>
          </a:p>
        </p:txBody>
      </p:sp>
      <p:cxnSp>
        <p:nvCxnSpPr>
          <p:cNvPr id="78" name="Straight Arrow Connector 77"/>
          <p:cNvCxnSpPr/>
          <p:nvPr/>
        </p:nvCxnSpPr>
        <p:spPr>
          <a:xfrm>
            <a:off x="2832400" y="2502499"/>
            <a:ext cx="268216" cy="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8623886" y="2861049"/>
            <a:ext cx="1408131" cy="663696"/>
          </a:xfrm>
          <a:prstGeom prst="rect">
            <a:avLst/>
          </a:prstGeom>
          <a:solidFill>
            <a:schemeClr val="accent3">
              <a:lumMod val="20000"/>
              <a:lumOff val="80000"/>
              <a:alpha val="73000"/>
            </a:schemeClr>
          </a:solidFill>
        </p:spPr>
        <p:txBody>
          <a:bodyPr wrap="square" rtlCol="0">
            <a:spAutoFit/>
          </a:bodyPr>
          <a:lstStyle>
            <a:defPPr>
              <a:defRPr lang="en-US"/>
            </a:defPPr>
            <a:lvl1pPr algn="r">
              <a:defRPr sz="1050">
                <a:solidFill>
                  <a:srgbClr val="000000"/>
                </a:solidFill>
              </a:defRPr>
            </a:lvl1pPr>
          </a:lstStyle>
          <a:p>
            <a:pPr algn="ctr"/>
            <a:r>
              <a:rPr lang="en-US" sz="1200" dirty="0"/>
              <a:t>IIoT applications can be aggregated at enterprise level</a:t>
            </a:r>
          </a:p>
        </p:txBody>
      </p:sp>
      <p:cxnSp>
        <p:nvCxnSpPr>
          <p:cNvPr id="80" name="Straight Arrow Connector 79"/>
          <p:cNvCxnSpPr>
            <a:stCxn id="79" idx="0"/>
            <a:endCxn id="68" idx="2"/>
          </p:cNvCxnSpPr>
          <p:nvPr/>
        </p:nvCxnSpPr>
        <p:spPr>
          <a:xfrm flipV="1">
            <a:off x="9327951" y="2651660"/>
            <a:ext cx="17235" cy="209389"/>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5563516" y="1827759"/>
            <a:ext cx="1500059" cy="246910"/>
          </a:xfrm>
          <a:prstGeom prst="rect">
            <a:avLst/>
          </a:prstGeom>
          <a:noFill/>
        </p:spPr>
        <p:txBody>
          <a:bodyPr wrap="square" rtlCol="0">
            <a:spAutoFit/>
          </a:bodyPr>
          <a:lstStyle/>
          <a:p>
            <a:pPr algn="ctr">
              <a:lnSpc>
                <a:spcPct val="90000"/>
              </a:lnSpc>
            </a:pPr>
            <a:r>
              <a:rPr lang="en-US" sz="1050" dirty="0">
                <a:solidFill>
                  <a:srgbClr val="000000"/>
                </a:solidFill>
              </a:rPr>
              <a:t>Plant Operator Center</a:t>
            </a:r>
          </a:p>
        </p:txBody>
      </p:sp>
      <p:cxnSp>
        <p:nvCxnSpPr>
          <p:cNvPr id="82" name="Elbow Connector 81"/>
          <p:cNvCxnSpPr>
            <a:stCxn id="9" idx="1"/>
            <a:endCxn id="69" idx="3"/>
          </p:cNvCxnSpPr>
          <p:nvPr/>
        </p:nvCxnSpPr>
        <p:spPr>
          <a:xfrm rot="10800000">
            <a:off x="5312524" y="2433523"/>
            <a:ext cx="469379" cy="2181"/>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pic>
        <p:nvPicPr>
          <p:cNvPr id="83" name="Picture 8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545692" y="4725740"/>
            <a:ext cx="489885" cy="513789"/>
          </a:xfrm>
          <a:prstGeom prst="rect">
            <a:avLst/>
          </a:prstGeom>
        </p:spPr>
      </p:pic>
      <p:cxnSp>
        <p:nvCxnSpPr>
          <p:cNvPr id="84" name="Elbow Connector 83"/>
          <p:cNvCxnSpPr>
            <a:stCxn id="83" idx="1"/>
            <a:endCxn id="58" idx="3"/>
          </p:cNvCxnSpPr>
          <p:nvPr/>
        </p:nvCxnSpPr>
        <p:spPr>
          <a:xfrm rot="10800000" flipV="1">
            <a:off x="3526863" y="4982633"/>
            <a:ext cx="1018829" cy="95144"/>
          </a:xfrm>
          <a:prstGeom prst="bentConnector3">
            <a:avLst>
              <a:gd name="adj1" fmla="val 50000"/>
            </a:avLst>
          </a:prstGeom>
          <a:effectLst/>
        </p:spPr>
        <p:style>
          <a:lnRef idx="2">
            <a:schemeClr val="accent1"/>
          </a:lnRef>
          <a:fillRef idx="0">
            <a:schemeClr val="accent1"/>
          </a:fillRef>
          <a:effectRef idx="1">
            <a:schemeClr val="accent1"/>
          </a:effectRef>
          <a:fontRef idx="minor">
            <a:schemeClr val="tx1"/>
          </a:fontRef>
        </p:style>
      </p:cxnSp>
      <p:pic>
        <p:nvPicPr>
          <p:cNvPr id="85" name="Picture 8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65822" y="4716159"/>
            <a:ext cx="415812" cy="569606"/>
          </a:xfrm>
          <a:prstGeom prst="rect">
            <a:avLst/>
          </a:prstGeom>
        </p:spPr>
      </p:pic>
      <p:cxnSp>
        <p:nvCxnSpPr>
          <p:cNvPr id="86" name="Elbow Connector 85"/>
          <p:cNvCxnSpPr>
            <a:stCxn id="85" idx="0"/>
            <a:endCxn id="65" idx="3"/>
          </p:cNvCxnSpPr>
          <p:nvPr/>
        </p:nvCxnSpPr>
        <p:spPr>
          <a:xfrm rot="16200000" flipV="1">
            <a:off x="8164587" y="2307018"/>
            <a:ext cx="1124112" cy="3694170"/>
          </a:xfrm>
          <a:prstGeom prst="bentConnector2">
            <a:avLst/>
          </a:prstGeom>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9924928" y="4517126"/>
            <a:ext cx="1124072" cy="237757"/>
          </a:xfrm>
          <a:prstGeom prst="rect">
            <a:avLst/>
          </a:prstGeom>
          <a:noFill/>
        </p:spPr>
        <p:txBody>
          <a:bodyPr wrap="square" rtlCol="0">
            <a:spAutoFit/>
          </a:bodyPr>
          <a:lstStyle>
            <a:defPPr>
              <a:defRPr lang="en-US"/>
            </a:defPPr>
            <a:lvl1pPr algn="ctr">
              <a:lnSpc>
                <a:spcPct val="90000"/>
              </a:lnSpc>
              <a:defRPr sz="900">
                <a:solidFill>
                  <a:srgbClr val="000000"/>
                </a:solidFill>
              </a:defRPr>
            </a:lvl1pPr>
          </a:lstStyle>
          <a:p>
            <a:r>
              <a:rPr lang="en-US" sz="1050" dirty="0"/>
              <a:t>Remote Stations</a:t>
            </a:r>
          </a:p>
        </p:txBody>
      </p:sp>
      <p:sp>
        <p:nvSpPr>
          <p:cNvPr id="88" name="TextBox 87"/>
          <p:cNvSpPr txBox="1"/>
          <p:nvPr/>
        </p:nvSpPr>
        <p:spPr>
          <a:xfrm>
            <a:off x="6972539" y="4919046"/>
            <a:ext cx="762726" cy="246910"/>
          </a:xfrm>
          <a:prstGeom prst="rect">
            <a:avLst/>
          </a:prstGeom>
          <a:noFill/>
        </p:spPr>
        <p:txBody>
          <a:bodyPr wrap="square" rtlCol="0">
            <a:spAutoFit/>
          </a:bodyPr>
          <a:lstStyle/>
          <a:p>
            <a:pPr>
              <a:lnSpc>
                <a:spcPct val="90000"/>
              </a:lnSpc>
            </a:pPr>
            <a:r>
              <a:rPr lang="en-US" sz="1050" dirty="0">
                <a:solidFill>
                  <a:srgbClr val="000000"/>
                </a:solidFill>
              </a:rPr>
              <a:t>PLC/RTU</a:t>
            </a:r>
          </a:p>
        </p:txBody>
      </p:sp>
      <p:pic>
        <p:nvPicPr>
          <p:cNvPr id="89" name="Picture 88" descr="Atomiton logo.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648200" y="2542036"/>
            <a:ext cx="647352" cy="201165"/>
          </a:xfrm>
          <a:prstGeom prst="rect">
            <a:avLst/>
          </a:prstGeom>
          <a:solidFill>
            <a:schemeClr val="bg1">
              <a:alpha val="30000"/>
            </a:schemeClr>
          </a:solidFill>
          <a:scene3d>
            <a:camera prst="isometricOffAxis1Right"/>
            <a:lightRig rig="threePt" dir="t"/>
          </a:scene3d>
        </p:spPr>
      </p:pic>
      <p:pic>
        <p:nvPicPr>
          <p:cNvPr id="90" name="Picture 89" descr="Atomiton logo.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915400" y="2133601"/>
            <a:ext cx="647352" cy="201165"/>
          </a:xfrm>
          <a:prstGeom prst="rect">
            <a:avLst/>
          </a:prstGeom>
          <a:solidFill>
            <a:schemeClr val="bg1">
              <a:alpha val="30000"/>
            </a:schemeClr>
          </a:solidFill>
          <a:scene3d>
            <a:camera prst="isometricOffAxis1Right"/>
            <a:lightRig rig="threePt" dir="t"/>
          </a:scene3d>
        </p:spPr>
      </p:pic>
      <p:pic>
        <p:nvPicPr>
          <p:cNvPr id="91" name="Picture 90" descr="Atomiton logo.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858000" y="3352801"/>
            <a:ext cx="647352" cy="201165"/>
          </a:xfrm>
          <a:prstGeom prst="rect">
            <a:avLst/>
          </a:prstGeom>
          <a:solidFill>
            <a:schemeClr val="bg1">
              <a:alpha val="30000"/>
            </a:schemeClr>
          </a:solidFill>
          <a:scene3d>
            <a:camera prst="isometricOffAxis1Right"/>
            <a:lightRig rig="threePt" dir="t"/>
          </a:scene3d>
        </p:spPr>
      </p:pic>
      <p:sp>
        <p:nvSpPr>
          <p:cNvPr id="92" name="TextBox 91"/>
          <p:cNvSpPr txBox="1"/>
          <p:nvPr/>
        </p:nvSpPr>
        <p:spPr>
          <a:xfrm>
            <a:off x="609600" y="3276601"/>
            <a:ext cx="3672800" cy="95410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marL="342900" indent="-342900">
              <a:buFont typeface="+mj-lt"/>
              <a:buAutoNum type="arabicPeriod"/>
            </a:pPr>
            <a:r>
              <a:rPr lang="en-US" sz="1400" dirty="0"/>
              <a:t>Integrated architecture between IT and OT</a:t>
            </a:r>
          </a:p>
          <a:p>
            <a:pPr marL="342900" indent="-342900">
              <a:buFont typeface="+mj-lt"/>
              <a:buAutoNum type="arabicPeriod"/>
            </a:pPr>
            <a:r>
              <a:rPr lang="en-US" sz="1400" dirty="0"/>
              <a:t>Full</a:t>
            </a:r>
            <a:r>
              <a:rPr lang="en-US" sz="1400"/>
              <a:t>-stack </a:t>
            </a:r>
            <a:r>
              <a:rPr lang="en-US" sz="1400" dirty="0"/>
              <a:t>edge computing</a:t>
            </a:r>
          </a:p>
          <a:p>
            <a:pPr marL="342900" indent="-342900">
              <a:buFont typeface="+mj-lt"/>
              <a:buAutoNum type="arabicPeriod"/>
            </a:pPr>
            <a:r>
              <a:rPr lang="en-US" sz="1400" dirty="0"/>
              <a:t>Inline optimization, real-time</a:t>
            </a:r>
          </a:p>
          <a:p>
            <a:pPr marL="342900" indent="-342900">
              <a:buFont typeface="+mj-lt"/>
              <a:buAutoNum type="arabicPeriod"/>
            </a:pPr>
            <a:r>
              <a:rPr lang="en-US" sz="1400" dirty="0"/>
              <a:t>Multiple nodes, single pane of glass</a:t>
            </a:r>
          </a:p>
        </p:txBody>
      </p:sp>
    </p:spTree>
    <p:extLst>
      <p:ext uri="{BB962C8B-B14F-4D97-AF65-F5344CB8AC3E}">
        <p14:creationId xmlns:p14="http://schemas.microsoft.com/office/powerpoint/2010/main" val="14662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57" y="131380"/>
            <a:ext cx="9875520" cy="727841"/>
          </a:xfrm>
        </p:spPr>
        <p:txBody>
          <a:bodyPr>
            <a:normAutofit fontScale="90000"/>
          </a:bodyPr>
          <a:lstStyle/>
          <a:p>
            <a:pPr>
              <a:lnSpc>
                <a:spcPct val="120000"/>
              </a:lnSpc>
              <a:spcAft>
                <a:spcPts val="600"/>
              </a:spcAft>
            </a:pPr>
            <a:r>
              <a:rPr lang="en-US" b="1" dirty="0"/>
              <a:t>Digital Terminal- Royal Vopak</a:t>
            </a:r>
            <a:br>
              <a:rPr lang="en-US" dirty="0"/>
            </a:br>
            <a:endParaRPr lang="en-US" sz="2400" dirty="0"/>
          </a:p>
        </p:txBody>
      </p:sp>
      <p:pic>
        <p:nvPicPr>
          <p:cNvPr id="5" name="Picture 4" descr="2.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357" y="1314450"/>
            <a:ext cx="7276913" cy="4857750"/>
          </a:xfrm>
          <a:prstGeom prst="rect">
            <a:avLst/>
          </a:prstGeom>
        </p:spPr>
      </p:pic>
      <p:pic>
        <p:nvPicPr>
          <p:cNvPr id="7" name="Picture 6" descr="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64669" y="1949670"/>
            <a:ext cx="4350962" cy="2701158"/>
          </a:xfrm>
          <a:prstGeom prst="rect">
            <a:avLst/>
          </a:prstGeom>
        </p:spPr>
      </p:pic>
    </p:spTree>
    <p:extLst>
      <p:ext uri="{BB962C8B-B14F-4D97-AF65-F5344CB8AC3E}">
        <p14:creationId xmlns:p14="http://schemas.microsoft.com/office/powerpoint/2010/main" val="405140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8C3D-E298-9141-937B-F3ED36BB0BCB}"/>
              </a:ext>
            </a:extLst>
          </p:cNvPr>
          <p:cNvSpPr>
            <a:spLocks noGrp="1"/>
          </p:cNvSpPr>
          <p:nvPr>
            <p:ph type="title"/>
          </p:nvPr>
        </p:nvSpPr>
        <p:spPr/>
        <p:txBody>
          <a:bodyPr>
            <a:normAutofit fontScale="90000"/>
          </a:bodyPr>
          <a:lstStyle/>
          <a:p>
            <a:pPr algn="ctr"/>
            <a:r>
              <a:rPr lang="en-US" b="1" dirty="0"/>
              <a:t>We need to understand what people are touching</a:t>
            </a:r>
            <a:br>
              <a:rPr lang="en-US" b="1" dirty="0"/>
            </a:br>
            <a:r>
              <a:rPr lang="en-US" b="1" dirty="0"/>
              <a:t>and</a:t>
            </a:r>
            <a:br>
              <a:rPr lang="en-US" b="1" dirty="0"/>
            </a:br>
            <a:r>
              <a:rPr lang="en-US" b="1" dirty="0"/>
              <a:t>Why they need to?</a:t>
            </a:r>
            <a:br>
              <a:rPr lang="en-US" b="1" dirty="0"/>
            </a:br>
            <a:endParaRPr lang="en-US" b="1" dirty="0"/>
          </a:p>
        </p:txBody>
      </p:sp>
      <p:sp>
        <p:nvSpPr>
          <p:cNvPr id="3" name="Content Placeholder 2">
            <a:extLst>
              <a:ext uri="{FF2B5EF4-FFF2-40B4-BE49-F238E27FC236}">
                <a16:creationId xmlns:a16="http://schemas.microsoft.com/office/drawing/2014/main" id="{57104655-4F9B-B54D-919E-8269D3DE2C6B}"/>
              </a:ext>
            </a:extLst>
          </p:cNvPr>
          <p:cNvSpPr>
            <a:spLocks noGrp="1"/>
          </p:cNvSpPr>
          <p:nvPr>
            <p:ph idx="1"/>
          </p:nvPr>
        </p:nvSpPr>
        <p:spPr>
          <a:xfrm>
            <a:off x="1072703" y="2160663"/>
            <a:ext cx="9875520" cy="3987889"/>
          </a:xfrm>
        </p:spPr>
        <p:txBody>
          <a:bodyPr>
            <a:normAutofit fontScale="92500" lnSpcReduction="10000"/>
          </a:bodyPr>
          <a:lstStyle/>
          <a:p>
            <a:r>
              <a:rPr lang="en-US" dirty="0"/>
              <a:t>Who can update and replace connected hardware within field?</a:t>
            </a:r>
          </a:p>
          <a:p>
            <a:r>
              <a:rPr lang="en-US" dirty="0"/>
              <a:t>Now that we have automated the Loading &amp; Unloading of products…..who controls this?</a:t>
            </a:r>
          </a:p>
          <a:p>
            <a:r>
              <a:rPr lang="en-US" dirty="0"/>
              <a:t>When that Grocery Store Freezer starts acting up….who informs the technician, store manager, parts warehouse?</a:t>
            </a:r>
          </a:p>
          <a:p>
            <a:r>
              <a:rPr lang="en-US" dirty="0"/>
              <a:t>How are operation personnel being informed about status and issues…..Emails, iPad, Phone, Mobile app…..and how do you secure these.</a:t>
            </a:r>
          </a:p>
          <a:p>
            <a:r>
              <a:rPr lang="en-US" dirty="0"/>
              <a:t>Who should have access to historical data and why?</a:t>
            </a:r>
          </a:p>
          <a:p>
            <a:r>
              <a:rPr lang="en-US" dirty="0"/>
              <a:t>Is Role Based security going to work in an IoT world?</a:t>
            </a:r>
          </a:p>
        </p:txBody>
      </p:sp>
    </p:spTree>
    <p:extLst>
      <p:ext uri="{BB962C8B-B14F-4D97-AF65-F5344CB8AC3E}">
        <p14:creationId xmlns:p14="http://schemas.microsoft.com/office/powerpoint/2010/main" val="380756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281" y="353910"/>
            <a:ext cx="9875520" cy="579120"/>
          </a:xfrm>
        </p:spPr>
        <p:txBody>
          <a:bodyPr>
            <a:normAutofit fontScale="90000"/>
          </a:bodyPr>
          <a:lstStyle/>
          <a:p>
            <a:pPr algn="ctr"/>
            <a:r>
              <a:rPr lang="en-US" b="1" dirty="0"/>
              <a:t>We must anticipate what will be a Fad and what’s going to Stick as a critical feature to the business ROI</a:t>
            </a:r>
            <a:br>
              <a:rPr lang="en-US" b="1" dirty="0"/>
            </a:br>
            <a:r>
              <a:rPr lang="en-US" b="1" dirty="0"/>
              <a:t>	</a:t>
            </a:r>
            <a:endParaRPr lang="en-US" b="1" i="1" dirty="0"/>
          </a:p>
        </p:txBody>
      </p:sp>
      <p:pic>
        <p:nvPicPr>
          <p:cNvPr id="12" name="Picture 11" descr="A screenshot of a cell phone&#13;&#10;&#13;&#10;Description automatically generated">
            <a:extLst>
              <a:ext uri="{FF2B5EF4-FFF2-40B4-BE49-F238E27FC236}">
                <a16:creationId xmlns:a16="http://schemas.microsoft.com/office/drawing/2014/main" id="{F3298CEB-04C1-D549-8E93-9D0E25E9D5F8}"/>
              </a:ext>
            </a:extLst>
          </p:cNvPr>
          <p:cNvPicPr>
            <a:picLocks noChangeAspect="1"/>
          </p:cNvPicPr>
          <p:nvPr/>
        </p:nvPicPr>
        <p:blipFill>
          <a:blip r:embed="rId3"/>
          <a:stretch>
            <a:fillRect/>
          </a:stretch>
        </p:blipFill>
        <p:spPr>
          <a:xfrm>
            <a:off x="1979791" y="2104427"/>
            <a:ext cx="8751903" cy="4430838"/>
          </a:xfrm>
          <a:prstGeom prst="rect">
            <a:avLst/>
          </a:prstGeom>
        </p:spPr>
      </p:pic>
    </p:spTree>
    <p:extLst>
      <p:ext uri="{BB962C8B-B14F-4D97-AF65-F5344CB8AC3E}">
        <p14:creationId xmlns:p14="http://schemas.microsoft.com/office/powerpoint/2010/main" val="254196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2EDD-D5B6-574F-A945-DFFE2256066F}"/>
              </a:ext>
            </a:extLst>
          </p:cNvPr>
          <p:cNvSpPr>
            <a:spLocks noGrp="1"/>
          </p:cNvSpPr>
          <p:nvPr>
            <p:ph type="title"/>
          </p:nvPr>
        </p:nvSpPr>
        <p:spPr/>
        <p:txBody>
          <a:bodyPr/>
          <a:lstStyle/>
          <a:p>
            <a:r>
              <a:rPr lang="en-US" b="1" dirty="0"/>
              <a:t>How can Security be proactive?</a:t>
            </a:r>
          </a:p>
        </p:txBody>
      </p:sp>
      <p:sp>
        <p:nvSpPr>
          <p:cNvPr id="3" name="Content Placeholder 2">
            <a:extLst>
              <a:ext uri="{FF2B5EF4-FFF2-40B4-BE49-F238E27FC236}">
                <a16:creationId xmlns:a16="http://schemas.microsoft.com/office/drawing/2014/main" id="{4BBF039C-933E-9745-9275-6BA7D31046B1}"/>
              </a:ext>
            </a:extLst>
          </p:cNvPr>
          <p:cNvSpPr>
            <a:spLocks noGrp="1"/>
          </p:cNvSpPr>
          <p:nvPr>
            <p:ph idx="1"/>
          </p:nvPr>
        </p:nvSpPr>
        <p:spPr>
          <a:xfrm>
            <a:off x="1120000" y="1415840"/>
            <a:ext cx="9875520" cy="4697337"/>
          </a:xfrm>
        </p:spPr>
        <p:txBody>
          <a:bodyPr>
            <a:normAutofit fontScale="92500" lnSpcReduction="20000"/>
          </a:bodyPr>
          <a:lstStyle/>
          <a:p>
            <a:r>
              <a:rPr lang="en-US" dirty="0"/>
              <a:t>Engage IoT Project Managers Early &amp; Often</a:t>
            </a:r>
          </a:p>
          <a:p>
            <a:r>
              <a:rPr lang="en-US" dirty="0"/>
              <a:t>Have input on Reference Architecture for IoT</a:t>
            </a:r>
          </a:p>
          <a:p>
            <a:pPr lvl="1"/>
            <a:r>
              <a:rPr lang="en-US" dirty="0"/>
              <a:t>Do you really need to store a Petabyte of temperature data in the cloud for 5 years????</a:t>
            </a:r>
          </a:p>
          <a:p>
            <a:pPr lvl="1"/>
            <a:r>
              <a:rPr lang="en-US" dirty="0"/>
              <a:t>How are we going to update all of our Edge devices?</a:t>
            </a:r>
          </a:p>
          <a:p>
            <a:pPr lvl="1"/>
            <a:r>
              <a:rPr lang="en-US" dirty="0"/>
              <a:t>How do we secure the new 5,000+ sensors per site?</a:t>
            </a:r>
          </a:p>
          <a:p>
            <a:pPr lvl="1"/>
            <a:r>
              <a:rPr lang="en-US" dirty="0"/>
              <a:t>Is Role Based Access applicable to OT?</a:t>
            </a:r>
          </a:p>
          <a:p>
            <a:r>
              <a:rPr lang="en-US" dirty="0"/>
              <a:t>Better understand the Security of Things and how it relates to personnel.</a:t>
            </a:r>
          </a:p>
          <a:p>
            <a:r>
              <a:rPr lang="en-US" dirty="0"/>
              <a:t>Use POC’s and Pilots as miniature use-cases that will scale to an enterprise rollout.</a:t>
            </a:r>
          </a:p>
          <a:p>
            <a:r>
              <a:rPr lang="en-US" dirty="0"/>
              <a:t>How will OT data be communicated to your corporate business logic, and how will your business applications push data back to the OT platforms and systems.</a:t>
            </a:r>
          </a:p>
        </p:txBody>
      </p:sp>
    </p:spTree>
    <p:extLst>
      <p:ext uri="{BB962C8B-B14F-4D97-AF65-F5344CB8AC3E}">
        <p14:creationId xmlns:p14="http://schemas.microsoft.com/office/powerpoint/2010/main" val="175622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2EDD-D5B6-574F-A945-DFFE2256066F}"/>
              </a:ext>
            </a:extLst>
          </p:cNvPr>
          <p:cNvSpPr>
            <a:spLocks noGrp="1"/>
          </p:cNvSpPr>
          <p:nvPr>
            <p:ph type="title"/>
          </p:nvPr>
        </p:nvSpPr>
        <p:spPr/>
        <p:txBody>
          <a:bodyPr>
            <a:normAutofit/>
          </a:bodyPr>
          <a:lstStyle/>
          <a:p>
            <a:pPr lvl="1"/>
            <a:r>
              <a:rPr lang="en-US" sz="3600" b="1" dirty="0"/>
              <a:t>What do we see as a typical IoT process?</a:t>
            </a:r>
          </a:p>
        </p:txBody>
      </p:sp>
      <p:sp>
        <p:nvSpPr>
          <p:cNvPr id="3" name="Content Placeholder 2">
            <a:extLst>
              <a:ext uri="{FF2B5EF4-FFF2-40B4-BE49-F238E27FC236}">
                <a16:creationId xmlns:a16="http://schemas.microsoft.com/office/drawing/2014/main" id="{4BBF039C-933E-9745-9275-6BA7D31046B1}"/>
              </a:ext>
            </a:extLst>
          </p:cNvPr>
          <p:cNvSpPr>
            <a:spLocks noGrp="1"/>
          </p:cNvSpPr>
          <p:nvPr>
            <p:ph idx="1"/>
          </p:nvPr>
        </p:nvSpPr>
        <p:spPr>
          <a:xfrm>
            <a:off x="1120000" y="1249584"/>
            <a:ext cx="9875520" cy="5504506"/>
          </a:xfrm>
        </p:spPr>
        <p:txBody>
          <a:bodyPr>
            <a:normAutofit/>
          </a:bodyPr>
          <a:lstStyle/>
          <a:p>
            <a:r>
              <a:rPr lang="en-US" b="1" dirty="0"/>
              <a:t>OLD WAY……..</a:t>
            </a:r>
          </a:p>
          <a:p>
            <a:pPr lvl="1"/>
            <a:r>
              <a:rPr lang="en-US" dirty="0"/>
              <a:t>Operations gives IT a list of operational problems to digest</a:t>
            </a:r>
          </a:p>
          <a:p>
            <a:pPr lvl="2"/>
            <a:r>
              <a:rPr lang="en-US" dirty="0"/>
              <a:t>IT dusts off the “Operators Guide to Tank Terminal” book and tries to figure out what terms like “Tank-</a:t>
            </a:r>
            <a:r>
              <a:rPr lang="en-US" dirty="0" err="1"/>
              <a:t>Gager</a:t>
            </a:r>
            <a:r>
              <a:rPr lang="en-US" dirty="0"/>
              <a:t> costs to high”, “Need to know when the COFC arrives”, “The Pig keeps getting stuck”……</a:t>
            </a:r>
          </a:p>
          <a:p>
            <a:pPr lvl="1"/>
            <a:r>
              <a:rPr lang="en-US" dirty="0"/>
              <a:t>IT sends a team down to OT land…..change of clothes required + Hardhat, Florescent Vest, Goggles added, as well as having to take 30 Question Safety test.</a:t>
            </a:r>
          </a:p>
          <a:p>
            <a:pPr lvl="1"/>
            <a:r>
              <a:rPr lang="en-US" dirty="0"/>
              <a:t>Data is collected around ”operational problems” (i.e., can tank fluid levels be monitored remotely and how?)</a:t>
            </a:r>
          </a:p>
          <a:p>
            <a:pPr lvl="1"/>
            <a:r>
              <a:rPr lang="en-US" dirty="0"/>
              <a:t>IT goes back to cubical and starts googling “Tank Fluid Levels” and comes up with a short-list of 30 potential vendors and solutions.</a:t>
            </a:r>
          </a:p>
          <a:p>
            <a:pPr lvl="2"/>
            <a:r>
              <a:rPr lang="en-US" dirty="0"/>
              <a:t>Google “Pig”…..</a:t>
            </a:r>
          </a:p>
          <a:p>
            <a:pPr lvl="3"/>
            <a:r>
              <a:rPr lang="en-US" dirty="0"/>
              <a:t>Google “COFC”……..(did you mean Cough??)</a:t>
            </a:r>
          </a:p>
          <a:p>
            <a:endParaRPr lang="en-US" dirty="0"/>
          </a:p>
        </p:txBody>
      </p:sp>
    </p:spTree>
    <p:extLst>
      <p:ext uri="{BB962C8B-B14F-4D97-AF65-F5344CB8AC3E}">
        <p14:creationId xmlns:p14="http://schemas.microsoft.com/office/powerpoint/2010/main" val="60379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2EDD-D5B6-574F-A945-DFFE2256066F}"/>
              </a:ext>
            </a:extLst>
          </p:cNvPr>
          <p:cNvSpPr>
            <a:spLocks noGrp="1"/>
          </p:cNvSpPr>
          <p:nvPr>
            <p:ph type="title"/>
          </p:nvPr>
        </p:nvSpPr>
        <p:spPr/>
        <p:txBody>
          <a:bodyPr>
            <a:normAutofit/>
          </a:bodyPr>
          <a:lstStyle/>
          <a:p>
            <a:pPr lvl="1"/>
            <a:r>
              <a:rPr lang="en-US" sz="3600" b="1" dirty="0"/>
              <a:t>What do we see as a typical IoT process?.....</a:t>
            </a:r>
          </a:p>
        </p:txBody>
      </p:sp>
      <p:sp>
        <p:nvSpPr>
          <p:cNvPr id="3" name="Content Placeholder 2">
            <a:extLst>
              <a:ext uri="{FF2B5EF4-FFF2-40B4-BE49-F238E27FC236}">
                <a16:creationId xmlns:a16="http://schemas.microsoft.com/office/drawing/2014/main" id="{4BBF039C-933E-9745-9275-6BA7D31046B1}"/>
              </a:ext>
            </a:extLst>
          </p:cNvPr>
          <p:cNvSpPr>
            <a:spLocks noGrp="1"/>
          </p:cNvSpPr>
          <p:nvPr>
            <p:ph idx="1"/>
          </p:nvPr>
        </p:nvSpPr>
        <p:spPr>
          <a:xfrm>
            <a:off x="1120000" y="1353493"/>
            <a:ext cx="9875520" cy="5421379"/>
          </a:xfrm>
        </p:spPr>
        <p:txBody>
          <a:bodyPr>
            <a:normAutofit fontScale="92500" lnSpcReduction="10000"/>
          </a:bodyPr>
          <a:lstStyle/>
          <a:p>
            <a:r>
              <a:rPr lang="en-US" b="1" dirty="0"/>
              <a:t>BETTER WAY…..</a:t>
            </a:r>
          </a:p>
          <a:p>
            <a:pPr lvl="1"/>
            <a:r>
              <a:rPr lang="en-US" dirty="0"/>
              <a:t>IT heads down to OT land and sees exactly what challenges they are facing on a daily basis. Collect as much data around process, procedures and challenges (Environmental, Mechanical, Complexity, Personnel, etc.…).</a:t>
            </a:r>
          </a:p>
          <a:p>
            <a:pPr lvl="1"/>
            <a:r>
              <a:rPr lang="en-US" dirty="0"/>
              <a:t>IT comes back to HQ and forms a team consisting of at least the following personnel: Security (Data and Physical), Safety, Procurement, Network Architects, and Operations. IT reviews vendor and technology requirements (each use-case will require different hardware, software, models, network connections, data repositories, etc.….)</a:t>
            </a:r>
          </a:p>
          <a:p>
            <a:pPr lvl="1"/>
            <a:r>
              <a:rPr lang="en-US" dirty="0"/>
              <a:t>Team decides on POC/Pilot criteria and scope. Selects vendors. Works on how IoT architecture will fit into current corporate architecture. Works on ROI numbers and how to measure success.</a:t>
            </a:r>
          </a:p>
          <a:p>
            <a:pPr lvl="1"/>
            <a:r>
              <a:rPr lang="en-US" dirty="0"/>
              <a:t>Selects vendors, solutions and products to achieve success criteria. </a:t>
            </a:r>
          </a:p>
          <a:p>
            <a:pPr lvl="1"/>
            <a:r>
              <a:rPr lang="en-US" dirty="0"/>
              <a:t>Manages POC/Pilot to success.</a:t>
            </a:r>
          </a:p>
          <a:p>
            <a:pPr lvl="1"/>
            <a:r>
              <a:rPr lang="en-US" dirty="0"/>
              <a:t>Works on how to extend solution to Enterprise…….</a:t>
            </a:r>
          </a:p>
          <a:p>
            <a:endParaRPr lang="en-US" dirty="0"/>
          </a:p>
        </p:txBody>
      </p:sp>
    </p:spTree>
    <p:extLst>
      <p:ext uri="{BB962C8B-B14F-4D97-AF65-F5344CB8AC3E}">
        <p14:creationId xmlns:p14="http://schemas.microsoft.com/office/powerpoint/2010/main" val="249202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Scott Sullivan, SVP Atomiton</a:t>
            </a:r>
            <a:br>
              <a:rPr lang="en-US" dirty="0"/>
            </a:br>
            <a:r>
              <a:rPr lang="en-US" dirty="0" err="1"/>
              <a:t>ssullivan@atomiton.com</a:t>
            </a:r>
            <a:endParaRPr lang="en-US" sz="3600" dirty="0"/>
          </a:p>
        </p:txBody>
      </p:sp>
      <p:sp>
        <p:nvSpPr>
          <p:cNvPr id="6" name="Subtitle 5"/>
          <p:cNvSpPr>
            <a:spLocks noGrp="1"/>
          </p:cNvSpPr>
          <p:nvPr>
            <p:ph type="subTitle" idx="1"/>
          </p:nvPr>
        </p:nvSpPr>
        <p:spPr>
          <a:xfrm>
            <a:off x="890154" y="1844793"/>
            <a:ext cx="9144000" cy="754025"/>
          </a:xfrm>
        </p:spPr>
        <p:txBody>
          <a:bodyPr>
            <a:noAutofit/>
          </a:bodyPr>
          <a:lstStyle/>
          <a:p>
            <a:pPr algn="ctr"/>
            <a:r>
              <a:rPr lang="en-US" sz="5400" b="1" dirty="0"/>
              <a:t>Thank You</a:t>
            </a:r>
          </a:p>
        </p:txBody>
      </p:sp>
    </p:spTree>
    <p:extLst>
      <p:ext uri="{BB962C8B-B14F-4D97-AF65-F5344CB8AC3E}">
        <p14:creationId xmlns:p14="http://schemas.microsoft.com/office/powerpoint/2010/main" val="287201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42242-1318-3C42-B276-E195AE7EE145}"/>
              </a:ext>
            </a:extLst>
          </p:cNvPr>
          <p:cNvSpPr>
            <a:spLocks noGrp="1"/>
          </p:cNvSpPr>
          <p:nvPr>
            <p:ph idx="1"/>
          </p:nvPr>
        </p:nvSpPr>
        <p:spPr/>
        <p:txBody>
          <a:bodyPr/>
          <a:lstStyle/>
          <a:p>
            <a:pPr marL="0" indent="0" algn="ctr">
              <a:buNone/>
            </a:pPr>
            <a:r>
              <a:rPr lang="en-US" sz="3600" b="1" i="1" dirty="0"/>
              <a:t>When is the right time for security to get involved in an IoT project?</a:t>
            </a:r>
          </a:p>
          <a:p>
            <a:pPr marL="0" indent="0" algn="ctr">
              <a:buNone/>
            </a:pPr>
            <a:endParaRPr lang="en-US" dirty="0"/>
          </a:p>
          <a:p>
            <a:pPr marL="0" indent="0" algn="ctr">
              <a:buNone/>
            </a:pPr>
            <a:r>
              <a:rPr lang="en-US" sz="6000" b="1" dirty="0">
                <a:solidFill>
                  <a:srgbClr val="C00000"/>
                </a:solidFill>
              </a:rPr>
              <a:t>NOW!!!!!!!!</a:t>
            </a:r>
          </a:p>
        </p:txBody>
      </p:sp>
    </p:spTree>
    <p:extLst>
      <p:ext uri="{BB962C8B-B14F-4D97-AF65-F5344CB8AC3E}">
        <p14:creationId xmlns:p14="http://schemas.microsoft.com/office/powerpoint/2010/main" val="3925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42242-1318-3C42-B276-E195AE7EE145}"/>
              </a:ext>
            </a:extLst>
          </p:cNvPr>
          <p:cNvSpPr>
            <a:spLocks noGrp="1"/>
          </p:cNvSpPr>
          <p:nvPr>
            <p:ph idx="1"/>
          </p:nvPr>
        </p:nvSpPr>
        <p:spPr/>
        <p:txBody>
          <a:bodyPr/>
          <a:lstStyle/>
          <a:p>
            <a:pPr marL="0" indent="0" algn="ctr">
              <a:buNone/>
            </a:pPr>
            <a:r>
              <a:rPr lang="en-US" sz="3600" b="1" i="1" dirty="0"/>
              <a:t>“YOU NEED TO SPEAK THE IOT LANGUAGE”</a:t>
            </a:r>
          </a:p>
          <a:p>
            <a:pPr marL="0" indent="0" algn="ctr">
              <a:buNone/>
            </a:pPr>
            <a:endParaRPr lang="en-US" dirty="0"/>
          </a:p>
          <a:p>
            <a:pPr marL="0" indent="0" algn="ctr">
              <a:buNone/>
            </a:pPr>
            <a:r>
              <a:rPr lang="en-US" sz="4400" b="1" dirty="0">
                <a:solidFill>
                  <a:srgbClr val="C00000"/>
                </a:solidFill>
              </a:rPr>
              <a:t>SECURITY FOR </a:t>
            </a:r>
            <a:r>
              <a:rPr lang="en-US" sz="4400" b="1" u="sng" dirty="0">
                <a:solidFill>
                  <a:srgbClr val="C00000"/>
                </a:solidFill>
              </a:rPr>
              <a:t>THING’S</a:t>
            </a:r>
            <a:r>
              <a:rPr lang="en-US" sz="4400" b="1" dirty="0">
                <a:solidFill>
                  <a:srgbClr val="C00000"/>
                </a:solidFill>
              </a:rPr>
              <a:t>      </a:t>
            </a:r>
          </a:p>
          <a:p>
            <a:pPr marL="0" indent="0" algn="ctr">
              <a:buNone/>
            </a:pPr>
            <a:r>
              <a:rPr lang="en-US" sz="4400" b="1" dirty="0">
                <a:solidFill>
                  <a:srgbClr val="C00000"/>
                </a:solidFill>
              </a:rPr>
              <a:t>NOT JUST PEOPLE</a:t>
            </a:r>
          </a:p>
        </p:txBody>
      </p:sp>
    </p:spTree>
    <p:extLst>
      <p:ext uri="{BB962C8B-B14F-4D97-AF65-F5344CB8AC3E}">
        <p14:creationId xmlns:p14="http://schemas.microsoft.com/office/powerpoint/2010/main" val="190076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D1A9-8B02-6C42-8EBD-78CA4EC618F9}"/>
              </a:ext>
            </a:extLst>
          </p:cNvPr>
          <p:cNvSpPr>
            <a:spLocks noGrp="1"/>
          </p:cNvSpPr>
          <p:nvPr>
            <p:ph type="title"/>
          </p:nvPr>
        </p:nvSpPr>
        <p:spPr>
          <a:xfrm>
            <a:off x="1039090" y="457200"/>
            <a:ext cx="9875520" cy="914400"/>
          </a:xfrm>
        </p:spPr>
        <p:txBody>
          <a:bodyPr>
            <a:normAutofit fontScale="90000"/>
          </a:bodyPr>
          <a:lstStyle/>
          <a:p>
            <a:r>
              <a:rPr lang="en-US" b="1" dirty="0"/>
              <a:t>Energy, Retail &amp; Logistics – share a need to move sensors into the field:</a:t>
            </a:r>
          </a:p>
        </p:txBody>
      </p:sp>
      <p:sp>
        <p:nvSpPr>
          <p:cNvPr id="3" name="Content Placeholder 2">
            <a:extLst>
              <a:ext uri="{FF2B5EF4-FFF2-40B4-BE49-F238E27FC236}">
                <a16:creationId xmlns:a16="http://schemas.microsoft.com/office/drawing/2014/main" id="{7EBEEF60-7AEF-764E-A6F3-95D24BE8364F}"/>
              </a:ext>
            </a:extLst>
          </p:cNvPr>
          <p:cNvSpPr>
            <a:spLocks noGrp="1"/>
          </p:cNvSpPr>
          <p:nvPr>
            <p:ph idx="1"/>
          </p:nvPr>
        </p:nvSpPr>
        <p:spPr>
          <a:xfrm>
            <a:off x="1016090" y="1763622"/>
            <a:ext cx="9875520" cy="4697337"/>
          </a:xfrm>
        </p:spPr>
        <p:txBody>
          <a:bodyPr>
            <a:normAutofit/>
          </a:bodyPr>
          <a:lstStyle/>
          <a:p>
            <a:r>
              <a:rPr lang="en-US" b="1" dirty="0"/>
              <a:t>As IoT plays an increasing role in the Industrial Space we all witness:</a:t>
            </a:r>
          </a:p>
          <a:p>
            <a:pPr lvl="1"/>
            <a:r>
              <a:rPr lang="en-US" dirty="0"/>
              <a:t>New data sources, systems and connections to support</a:t>
            </a:r>
          </a:p>
          <a:p>
            <a:pPr lvl="1"/>
            <a:r>
              <a:rPr lang="en-US" dirty="0"/>
              <a:t>New connections likes of which were not there before</a:t>
            </a:r>
          </a:p>
          <a:p>
            <a:pPr lvl="1"/>
            <a:r>
              <a:rPr lang="en-US" dirty="0"/>
              <a:t>We need to understand what people are touching and why</a:t>
            </a:r>
          </a:p>
          <a:p>
            <a:pPr lvl="1"/>
            <a:r>
              <a:rPr lang="en-US" dirty="0"/>
              <a:t>What will be the critical function to a business ROI</a:t>
            </a:r>
            <a:endParaRPr lang="en-US" u="sng" dirty="0"/>
          </a:p>
          <a:p>
            <a:pPr lvl="1"/>
            <a:r>
              <a:rPr lang="en-US" dirty="0"/>
              <a:t>How will security be proactive</a:t>
            </a:r>
          </a:p>
          <a:p>
            <a:pPr lvl="1"/>
            <a:r>
              <a:rPr lang="en-US" dirty="0"/>
              <a:t>What do we see as a typical IoT process</a:t>
            </a:r>
          </a:p>
          <a:p>
            <a:pPr lvl="1"/>
            <a:r>
              <a:rPr lang="en-US" dirty="0"/>
              <a:t>When should security be involved in the process (hint…..NOW!!!)</a:t>
            </a:r>
          </a:p>
        </p:txBody>
      </p:sp>
      <p:pic>
        <p:nvPicPr>
          <p:cNvPr id="5" name="Picture 4" descr="shutterstock_423491344.jpg">
            <a:extLst>
              <a:ext uri="{FF2B5EF4-FFF2-40B4-BE49-F238E27FC236}">
                <a16:creationId xmlns:a16="http://schemas.microsoft.com/office/drawing/2014/main" id="{DB658B9F-DA3A-B94F-B666-A393D1478F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45523" y="2346872"/>
            <a:ext cx="2260817" cy="1510226"/>
          </a:xfrm>
          <a:prstGeom prst="rect">
            <a:avLst/>
          </a:prstGeom>
        </p:spPr>
      </p:pic>
      <p:pic>
        <p:nvPicPr>
          <p:cNvPr id="7" name="Picture 6" descr="shutterstock_253876894.jpg">
            <a:extLst>
              <a:ext uri="{FF2B5EF4-FFF2-40B4-BE49-F238E27FC236}">
                <a16:creationId xmlns:a16="http://schemas.microsoft.com/office/drawing/2014/main" id="{10F82379-975A-7843-93F2-09C6CE38F6F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10106" y="4132561"/>
            <a:ext cx="1874520" cy="1087887"/>
          </a:xfrm>
          <a:prstGeom prst="rect">
            <a:avLst/>
          </a:prstGeom>
        </p:spPr>
      </p:pic>
    </p:spTree>
    <p:extLst>
      <p:ext uri="{BB962C8B-B14F-4D97-AF65-F5344CB8AC3E}">
        <p14:creationId xmlns:p14="http://schemas.microsoft.com/office/powerpoint/2010/main" val="260628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53" y="314960"/>
            <a:ext cx="9878092" cy="751840"/>
          </a:xfrm>
        </p:spPr>
        <p:txBody>
          <a:bodyPr/>
          <a:lstStyle/>
          <a:p>
            <a:r>
              <a:rPr lang="en-US" dirty="0"/>
              <a:t>Atomiton – A Global Leader in </a:t>
            </a:r>
            <a:r>
              <a:rPr lang="en-US" dirty="0" err="1"/>
              <a:t>IIoT</a:t>
            </a:r>
            <a:endParaRPr lang="en-US" dirty="0"/>
          </a:p>
        </p:txBody>
      </p:sp>
      <p:sp>
        <p:nvSpPr>
          <p:cNvPr id="5" name="Rounded Rectangle 4">
            <a:extLst>
              <a:ext uri="{FF2B5EF4-FFF2-40B4-BE49-F238E27FC236}">
                <a16:creationId xmlns:a16="http://schemas.microsoft.com/office/drawing/2014/main" id="{463A497D-42BF-F546-94D3-F4CD175606E2}"/>
              </a:ext>
            </a:extLst>
          </p:cNvPr>
          <p:cNvSpPr/>
          <p:nvPr/>
        </p:nvSpPr>
        <p:spPr>
          <a:xfrm>
            <a:off x="684394" y="1219200"/>
            <a:ext cx="10746998" cy="5029200"/>
          </a:xfrm>
          <a:prstGeom prst="roundRect">
            <a:avLst>
              <a:gd name="adj" fmla="val 2681"/>
            </a:avLst>
          </a:prstGeom>
          <a:solidFill>
            <a:schemeClr val="tx2">
              <a:lumMod val="10000"/>
              <a:lumOff val="90000"/>
              <a:alpha val="70000"/>
            </a:schemeClr>
          </a:solidFill>
          <a:ln w="9525">
            <a:solidFill>
              <a:schemeClr val="tx2">
                <a:lumMod val="25000"/>
                <a:lumOff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latin typeface="Corbel"/>
            </a:endParaRPr>
          </a:p>
        </p:txBody>
      </p:sp>
      <p:grpSp>
        <p:nvGrpSpPr>
          <p:cNvPr id="6" name="Group 5">
            <a:extLst>
              <a:ext uri="{FF2B5EF4-FFF2-40B4-BE49-F238E27FC236}">
                <a16:creationId xmlns:a16="http://schemas.microsoft.com/office/drawing/2014/main" id="{564C3552-04B2-F041-8770-2671E77AEDC1}"/>
              </a:ext>
            </a:extLst>
          </p:cNvPr>
          <p:cNvGrpSpPr>
            <a:grpSpLocks noChangeAspect="1"/>
          </p:cNvGrpSpPr>
          <p:nvPr/>
        </p:nvGrpSpPr>
        <p:grpSpPr>
          <a:xfrm>
            <a:off x="1903907" y="2590800"/>
            <a:ext cx="4776176" cy="2743200"/>
            <a:chOff x="1782960" y="1345568"/>
            <a:chExt cx="5570754" cy="3200400"/>
          </a:xfrm>
        </p:grpSpPr>
        <p:pic>
          <p:nvPicPr>
            <p:cNvPr id="7" name="Picture 6">
              <a:extLst>
                <a:ext uri="{FF2B5EF4-FFF2-40B4-BE49-F238E27FC236}">
                  <a16:creationId xmlns:a16="http://schemas.microsoft.com/office/drawing/2014/main" id="{CFB1FDFA-4886-BF44-88BE-B8A7C14D4C6F}"/>
                </a:ext>
              </a:extLst>
            </p:cNvPr>
            <p:cNvPicPr>
              <a:picLocks noChangeAspect="1"/>
            </p:cNvPicPr>
            <p:nvPr/>
          </p:nvPicPr>
          <p:blipFill>
            <a:blip r:embed="rId3" cstate="email">
              <a:duotone>
                <a:schemeClr val="accent4">
                  <a:shade val="45000"/>
                  <a:satMod val="135000"/>
                </a:schemeClr>
                <a:prstClr val="white"/>
              </a:duotone>
              <a:alphaModFix/>
              <a:extLst>
                <a:ext uri="{28A0092B-C50C-407E-A947-70E740481C1C}">
                  <a14:useLocalDpi xmlns:a14="http://schemas.microsoft.com/office/drawing/2010/main"/>
                </a:ext>
              </a:extLst>
            </a:blip>
            <a:stretch>
              <a:fillRect/>
            </a:stretch>
          </p:blipFill>
          <p:spPr>
            <a:xfrm>
              <a:off x="1782960" y="1345568"/>
              <a:ext cx="5570754" cy="3200400"/>
            </a:xfrm>
            <a:prstGeom prst="rect">
              <a:avLst/>
            </a:prstGeom>
            <a:noFill/>
            <a:ln>
              <a:noFill/>
            </a:ln>
          </p:spPr>
        </p:pic>
        <p:pic>
          <p:nvPicPr>
            <p:cNvPr id="8" name="Picture 7">
              <a:extLst>
                <a:ext uri="{FF2B5EF4-FFF2-40B4-BE49-F238E27FC236}">
                  <a16:creationId xmlns:a16="http://schemas.microsoft.com/office/drawing/2014/main" id="{8B1E8587-A588-A249-B55D-2CF83DFC6B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1419" y="2330311"/>
              <a:ext cx="174689" cy="266115"/>
            </a:xfrm>
            <a:prstGeom prst="rect">
              <a:avLst/>
            </a:prstGeom>
            <a:noFill/>
            <a:ln>
              <a:noFill/>
            </a:ln>
          </p:spPr>
        </p:pic>
        <p:sp>
          <p:nvSpPr>
            <p:cNvPr id="9" name="TextBox 8">
              <a:extLst>
                <a:ext uri="{FF2B5EF4-FFF2-40B4-BE49-F238E27FC236}">
                  <a16:creationId xmlns:a16="http://schemas.microsoft.com/office/drawing/2014/main" id="{2C2C7775-B6B1-264B-ABCB-88904B9B5D2B}"/>
                </a:ext>
              </a:extLst>
            </p:cNvPr>
            <p:cNvSpPr txBox="1"/>
            <p:nvPr/>
          </p:nvSpPr>
          <p:spPr>
            <a:xfrm>
              <a:off x="3413849" y="2641762"/>
              <a:ext cx="434814" cy="197490"/>
            </a:xfrm>
            <a:prstGeom prst="rect">
              <a:avLst/>
            </a:prstGeom>
            <a:noFill/>
          </p:spPr>
          <p:txBody>
            <a:bodyPr wrap="none" lIns="0" tIns="0" rIns="0" bIns="0" rtlCol="0">
              <a:spAutoFit/>
            </a:bodyPr>
            <a:lstStyle>
              <a:defPPr>
                <a:defRPr lang="en-US"/>
              </a:defPPr>
              <a:lvl1pPr>
                <a:defRPr sz="1000">
                  <a:solidFill>
                    <a:srgbClr val="545454"/>
                  </a:solidFill>
                  <a:latin typeface="Devanagari Sangam MN"/>
                  <a:cs typeface="Devanagari Sangam MN"/>
                </a:defRPr>
              </a:lvl1pPr>
            </a:lstStyle>
            <a:p>
              <a:r>
                <a:rPr lang="en-US" sz="1100" dirty="0">
                  <a:solidFill>
                    <a:prstClr val="black">
                      <a:lumMod val="85000"/>
                      <a:lumOff val="15000"/>
                    </a:prstClr>
                  </a:solidFill>
                </a:rPr>
                <a:t>Jaipur</a:t>
              </a:r>
            </a:p>
          </p:txBody>
        </p:sp>
        <p:pic>
          <p:nvPicPr>
            <p:cNvPr id="10" name="Picture 9">
              <a:extLst>
                <a:ext uri="{FF2B5EF4-FFF2-40B4-BE49-F238E27FC236}">
                  <a16:creationId xmlns:a16="http://schemas.microsoft.com/office/drawing/2014/main" id="{E2D74D68-442D-8A4B-9ACC-8A86DB6CDB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05676" y="3835286"/>
              <a:ext cx="174689" cy="266115"/>
            </a:xfrm>
            <a:prstGeom prst="rect">
              <a:avLst/>
            </a:prstGeom>
            <a:noFill/>
            <a:ln>
              <a:noFill/>
            </a:ln>
          </p:spPr>
        </p:pic>
        <p:sp>
          <p:nvSpPr>
            <p:cNvPr id="11" name="TextBox 10">
              <a:extLst>
                <a:ext uri="{FF2B5EF4-FFF2-40B4-BE49-F238E27FC236}">
                  <a16:creationId xmlns:a16="http://schemas.microsoft.com/office/drawing/2014/main" id="{297D197D-8EB6-5D46-8A07-AD03DE8492C7}"/>
                </a:ext>
              </a:extLst>
            </p:cNvPr>
            <p:cNvSpPr txBox="1"/>
            <p:nvPr/>
          </p:nvSpPr>
          <p:spPr>
            <a:xfrm>
              <a:off x="4262359" y="4009593"/>
              <a:ext cx="628213" cy="197490"/>
            </a:xfrm>
            <a:prstGeom prst="rect">
              <a:avLst/>
            </a:prstGeom>
            <a:noFill/>
          </p:spPr>
          <p:txBody>
            <a:bodyPr wrap="none" lIns="0" tIns="0" rIns="0" bIns="0" rtlCol="0">
              <a:spAutoFit/>
            </a:bodyPr>
            <a:lstStyle/>
            <a:p>
              <a:r>
                <a:rPr lang="en-US" sz="1100" dirty="0">
                  <a:solidFill>
                    <a:prstClr val="black">
                      <a:lumMod val="85000"/>
                      <a:lumOff val="15000"/>
                    </a:prstClr>
                  </a:solidFill>
                  <a:latin typeface="Devanagari Sangam MN"/>
                  <a:cs typeface="Devanagari Sangam MN"/>
                </a:rPr>
                <a:t>Adelaide</a:t>
              </a:r>
            </a:p>
          </p:txBody>
        </p:sp>
        <p:pic>
          <p:nvPicPr>
            <p:cNvPr id="12" name="Picture 11">
              <a:extLst>
                <a:ext uri="{FF2B5EF4-FFF2-40B4-BE49-F238E27FC236}">
                  <a16:creationId xmlns:a16="http://schemas.microsoft.com/office/drawing/2014/main" id="{7F7624AF-754D-0F4F-A813-A319000A3C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80907" y="2239761"/>
              <a:ext cx="174689" cy="266115"/>
            </a:xfrm>
            <a:prstGeom prst="rect">
              <a:avLst/>
            </a:prstGeom>
            <a:noFill/>
            <a:ln>
              <a:noFill/>
            </a:ln>
          </p:spPr>
        </p:pic>
        <p:sp>
          <p:nvSpPr>
            <p:cNvPr id="13" name="TextBox 12">
              <a:extLst>
                <a:ext uri="{FF2B5EF4-FFF2-40B4-BE49-F238E27FC236}">
                  <a16:creationId xmlns:a16="http://schemas.microsoft.com/office/drawing/2014/main" id="{29AD1DE2-AF06-084B-9BCB-DD6C77CA64FA}"/>
                </a:ext>
              </a:extLst>
            </p:cNvPr>
            <p:cNvSpPr txBox="1"/>
            <p:nvPr/>
          </p:nvSpPr>
          <p:spPr>
            <a:xfrm>
              <a:off x="2506486" y="1937902"/>
              <a:ext cx="643171" cy="197490"/>
            </a:xfrm>
            <a:prstGeom prst="rect">
              <a:avLst/>
            </a:prstGeom>
            <a:noFill/>
          </p:spPr>
          <p:txBody>
            <a:bodyPr wrap="none" lIns="0" tIns="0" rIns="0" bIns="0" rtlCol="0">
              <a:spAutoFit/>
            </a:bodyPr>
            <a:lstStyle>
              <a:defPPr>
                <a:defRPr lang="en-US"/>
              </a:defPPr>
              <a:lvl1pPr>
                <a:defRPr sz="1000">
                  <a:solidFill>
                    <a:srgbClr val="545454"/>
                  </a:solidFill>
                  <a:latin typeface="Devanagari Sangam MN"/>
                  <a:cs typeface="Devanagari Sangam MN"/>
                </a:defRPr>
              </a:lvl1pPr>
            </a:lstStyle>
            <a:p>
              <a:r>
                <a:rPr lang="en-US" sz="1100" dirty="0">
                  <a:solidFill>
                    <a:prstClr val="black">
                      <a:lumMod val="85000"/>
                      <a:lumOff val="15000"/>
                    </a:prstClr>
                  </a:solidFill>
                </a:rPr>
                <a:t>Hamburg</a:t>
              </a:r>
            </a:p>
          </p:txBody>
        </p:sp>
        <p:pic>
          <p:nvPicPr>
            <p:cNvPr id="14" name="Picture 13">
              <a:extLst>
                <a:ext uri="{FF2B5EF4-FFF2-40B4-BE49-F238E27FC236}">
                  <a16:creationId xmlns:a16="http://schemas.microsoft.com/office/drawing/2014/main" id="{F17EFAD5-A383-404E-919C-AE008A431A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74001" y="2292515"/>
              <a:ext cx="174689" cy="266115"/>
            </a:xfrm>
            <a:prstGeom prst="rect">
              <a:avLst/>
            </a:prstGeom>
            <a:noFill/>
            <a:ln>
              <a:noFill/>
            </a:ln>
          </p:spPr>
        </p:pic>
        <p:pic>
          <p:nvPicPr>
            <p:cNvPr id="15" name="Picture 14">
              <a:extLst>
                <a:ext uri="{FF2B5EF4-FFF2-40B4-BE49-F238E27FC236}">
                  <a16:creationId xmlns:a16="http://schemas.microsoft.com/office/drawing/2014/main" id="{995EDEB8-1B4E-4E44-85A1-896825A5BF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60356" y="2469502"/>
              <a:ext cx="174689" cy="266115"/>
            </a:xfrm>
            <a:prstGeom prst="rect">
              <a:avLst/>
            </a:prstGeom>
            <a:noFill/>
            <a:ln>
              <a:noFill/>
            </a:ln>
          </p:spPr>
        </p:pic>
        <p:pic>
          <p:nvPicPr>
            <p:cNvPr id="16" name="Picture 15">
              <a:extLst>
                <a:ext uri="{FF2B5EF4-FFF2-40B4-BE49-F238E27FC236}">
                  <a16:creationId xmlns:a16="http://schemas.microsoft.com/office/drawing/2014/main" id="{83E207D2-4899-654C-956E-88255DB2F0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05870" y="2239761"/>
              <a:ext cx="174689" cy="266115"/>
            </a:xfrm>
            <a:prstGeom prst="rect">
              <a:avLst/>
            </a:prstGeom>
            <a:noFill/>
            <a:ln>
              <a:noFill/>
            </a:ln>
          </p:spPr>
        </p:pic>
        <p:pic>
          <p:nvPicPr>
            <p:cNvPr id="17" name="Picture 16">
              <a:extLst>
                <a:ext uri="{FF2B5EF4-FFF2-40B4-BE49-F238E27FC236}">
                  <a16:creationId xmlns:a16="http://schemas.microsoft.com/office/drawing/2014/main" id="{AC081E07-9364-7346-B0B2-1A03977E45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35070" y="2317997"/>
              <a:ext cx="174689" cy="266115"/>
            </a:xfrm>
            <a:prstGeom prst="rect">
              <a:avLst/>
            </a:prstGeom>
            <a:noFill/>
            <a:ln>
              <a:noFill/>
            </a:ln>
          </p:spPr>
        </p:pic>
        <p:sp>
          <p:nvSpPr>
            <p:cNvPr id="18" name="TextBox 17">
              <a:extLst>
                <a:ext uri="{FF2B5EF4-FFF2-40B4-BE49-F238E27FC236}">
                  <a16:creationId xmlns:a16="http://schemas.microsoft.com/office/drawing/2014/main" id="{E0EDA629-DF4C-1A40-8FC5-FB1653B347D4}"/>
                </a:ext>
              </a:extLst>
            </p:cNvPr>
            <p:cNvSpPr txBox="1"/>
            <p:nvPr/>
          </p:nvSpPr>
          <p:spPr>
            <a:xfrm>
              <a:off x="2560955" y="2136168"/>
              <a:ext cx="540204" cy="197490"/>
            </a:xfrm>
            <a:prstGeom prst="rect">
              <a:avLst/>
            </a:prstGeom>
            <a:noFill/>
          </p:spPr>
          <p:txBody>
            <a:bodyPr wrap="none" lIns="0" tIns="0" rIns="0" bIns="0" rtlCol="0">
              <a:spAutoFit/>
            </a:bodyPr>
            <a:lstStyle>
              <a:defPPr>
                <a:defRPr lang="en-US"/>
              </a:defPPr>
              <a:lvl1pPr>
                <a:defRPr sz="1000">
                  <a:solidFill>
                    <a:srgbClr val="545454"/>
                  </a:solidFill>
                  <a:latin typeface="Devanagari Sangam MN"/>
                  <a:cs typeface="Devanagari Sangam MN"/>
                </a:defRPr>
              </a:lvl1pPr>
            </a:lstStyle>
            <a:p>
              <a:r>
                <a:rPr lang="en-US" sz="1100" dirty="0">
                  <a:solidFill>
                    <a:prstClr val="black">
                      <a:lumMod val="85000"/>
                      <a:lumOff val="15000"/>
                    </a:prstClr>
                  </a:solidFill>
                </a:rPr>
                <a:t>Trencin</a:t>
              </a:r>
            </a:p>
          </p:txBody>
        </p:sp>
        <p:sp>
          <p:nvSpPr>
            <p:cNvPr id="19" name="TextBox 18">
              <a:extLst>
                <a:ext uri="{FF2B5EF4-FFF2-40B4-BE49-F238E27FC236}">
                  <a16:creationId xmlns:a16="http://schemas.microsoft.com/office/drawing/2014/main" id="{A1E20B38-9C66-C548-9D7B-E22C2B0A4CBF}"/>
                </a:ext>
              </a:extLst>
            </p:cNvPr>
            <p:cNvSpPr txBox="1"/>
            <p:nvPr/>
          </p:nvSpPr>
          <p:spPr>
            <a:xfrm>
              <a:off x="2617009" y="2321654"/>
              <a:ext cx="726857" cy="197490"/>
            </a:xfrm>
            <a:prstGeom prst="rect">
              <a:avLst/>
            </a:prstGeom>
            <a:noFill/>
          </p:spPr>
          <p:txBody>
            <a:bodyPr wrap="none" lIns="0" tIns="0" rIns="0" bIns="0" rtlCol="0">
              <a:spAutoFit/>
            </a:bodyPr>
            <a:lstStyle>
              <a:defPPr>
                <a:defRPr lang="en-US"/>
              </a:defPPr>
              <a:lvl1pPr>
                <a:defRPr sz="1000">
                  <a:solidFill>
                    <a:srgbClr val="545454"/>
                  </a:solidFill>
                  <a:latin typeface="Devanagari Sangam MN"/>
                  <a:cs typeface="Devanagari Sangam MN"/>
                </a:defRPr>
              </a:lvl1pPr>
            </a:lstStyle>
            <a:p>
              <a:r>
                <a:rPr lang="en-US" sz="1100" dirty="0">
                  <a:solidFill>
                    <a:prstClr val="black">
                      <a:lumMod val="85000"/>
                      <a:lumOff val="15000"/>
                    </a:prstClr>
                  </a:solidFill>
                </a:rPr>
                <a:t>Bucharest</a:t>
              </a:r>
            </a:p>
          </p:txBody>
        </p:sp>
        <p:sp>
          <p:nvSpPr>
            <p:cNvPr id="20" name="TextBox 19">
              <a:extLst>
                <a:ext uri="{FF2B5EF4-FFF2-40B4-BE49-F238E27FC236}">
                  <a16:creationId xmlns:a16="http://schemas.microsoft.com/office/drawing/2014/main" id="{0EE830BA-BF50-024C-8D09-CEA98E2C9894}"/>
                </a:ext>
              </a:extLst>
            </p:cNvPr>
            <p:cNvSpPr txBox="1"/>
            <p:nvPr/>
          </p:nvSpPr>
          <p:spPr>
            <a:xfrm>
              <a:off x="2638310" y="2474140"/>
              <a:ext cx="703725" cy="197490"/>
            </a:xfrm>
            <a:prstGeom prst="rect">
              <a:avLst/>
            </a:prstGeom>
            <a:noFill/>
          </p:spPr>
          <p:txBody>
            <a:bodyPr wrap="none" lIns="0" tIns="0" rIns="0" bIns="0" rtlCol="0">
              <a:spAutoFit/>
            </a:bodyPr>
            <a:lstStyle>
              <a:defPPr>
                <a:defRPr lang="en-US"/>
              </a:defPPr>
              <a:lvl1pPr>
                <a:defRPr sz="1000">
                  <a:solidFill>
                    <a:srgbClr val="545454"/>
                  </a:solidFill>
                  <a:latin typeface="Devanagari Sangam MN"/>
                  <a:cs typeface="Devanagari Sangam MN"/>
                </a:defRPr>
              </a:lvl1pPr>
            </a:lstStyle>
            <a:p>
              <a:r>
                <a:rPr lang="en-US" sz="1100" dirty="0">
                  <a:solidFill>
                    <a:prstClr val="black">
                      <a:lumMod val="85000"/>
                      <a:lumOff val="15000"/>
                    </a:prstClr>
                  </a:solidFill>
                </a:rPr>
                <a:t>Dubrovnik</a:t>
              </a:r>
            </a:p>
          </p:txBody>
        </p:sp>
        <p:sp>
          <p:nvSpPr>
            <p:cNvPr id="21" name="TextBox 20">
              <a:extLst>
                <a:ext uri="{FF2B5EF4-FFF2-40B4-BE49-F238E27FC236}">
                  <a16:creationId xmlns:a16="http://schemas.microsoft.com/office/drawing/2014/main" id="{C76B08A7-866D-CA4D-8BAD-60615BA63643}"/>
                </a:ext>
              </a:extLst>
            </p:cNvPr>
            <p:cNvSpPr txBox="1"/>
            <p:nvPr/>
          </p:nvSpPr>
          <p:spPr>
            <a:xfrm>
              <a:off x="2669000" y="2964851"/>
              <a:ext cx="410499"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Dubai</a:t>
              </a:r>
            </a:p>
          </p:txBody>
        </p:sp>
        <p:sp>
          <p:nvSpPr>
            <p:cNvPr id="22" name="TextBox 21">
              <a:extLst>
                <a:ext uri="{FF2B5EF4-FFF2-40B4-BE49-F238E27FC236}">
                  <a16:creationId xmlns:a16="http://schemas.microsoft.com/office/drawing/2014/main" id="{F2E2BD2D-F9F2-7F41-A3A7-A88F81B9DF3E}"/>
                </a:ext>
              </a:extLst>
            </p:cNvPr>
            <p:cNvSpPr txBox="1"/>
            <p:nvPr/>
          </p:nvSpPr>
          <p:spPr>
            <a:xfrm>
              <a:off x="3515284" y="2856422"/>
              <a:ext cx="808117"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Vijayawada</a:t>
              </a:r>
            </a:p>
          </p:txBody>
        </p:sp>
        <p:pic>
          <p:nvPicPr>
            <p:cNvPr id="23" name="Picture 22">
              <a:extLst>
                <a:ext uri="{FF2B5EF4-FFF2-40B4-BE49-F238E27FC236}">
                  <a16:creationId xmlns:a16="http://schemas.microsoft.com/office/drawing/2014/main" id="{A30946B4-2971-DC47-9C29-D4B5239CF4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10369" y="2244257"/>
              <a:ext cx="174689" cy="266115"/>
            </a:xfrm>
            <a:prstGeom prst="rect">
              <a:avLst/>
            </a:prstGeom>
            <a:noFill/>
            <a:ln>
              <a:noFill/>
            </a:ln>
          </p:spPr>
        </p:pic>
        <p:pic>
          <p:nvPicPr>
            <p:cNvPr id="24" name="Picture 23">
              <a:extLst>
                <a:ext uri="{FF2B5EF4-FFF2-40B4-BE49-F238E27FC236}">
                  <a16:creationId xmlns:a16="http://schemas.microsoft.com/office/drawing/2014/main" id="{23E52554-E9BB-104A-9574-0263F10286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20694" y="2088139"/>
              <a:ext cx="174689" cy="266115"/>
            </a:xfrm>
            <a:prstGeom prst="rect">
              <a:avLst/>
            </a:prstGeom>
            <a:noFill/>
            <a:ln>
              <a:noFill/>
            </a:ln>
          </p:spPr>
        </p:pic>
        <p:sp>
          <p:nvSpPr>
            <p:cNvPr id="25" name="TextBox 24">
              <a:extLst>
                <a:ext uri="{FF2B5EF4-FFF2-40B4-BE49-F238E27FC236}">
                  <a16:creationId xmlns:a16="http://schemas.microsoft.com/office/drawing/2014/main" id="{73287CA5-B00A-BC40-B0EC-EC010D0EE17C}"/>
                </a:ext>
              </a:extLst>
            </p:cNvPr>
            <p:cNvSpPr txBox="1"/>
            <p:nvPr/>
          </p:nvSpPr>
          <p:spPr>
            <a:xfrm>
              <a:off x="2129730" y="1756019"/>
              <a:ext cx="919998" cy="197490"/>
            </a:xfrm>
            <a:prstGeom prst="rect">
              <a:avLst/>
            </a:prstGeom>
            <a:noFill/>
          </p:spPr>
          <p:txBody>
            <a:bodyPr wrap="none" lIns="0" tIns="0" rIns="0" bIns="0" rtlCol="0">
              <a:spAutoFit/>
            </a:bodyPr>
            <a:lstStyle>
              <a:defPPr>
                <a:defRPr lang="en-US"/>
              </a:defPPr>
              <a:lvl1pPr>
                <a:defRPr sz="1000">
                  <a:solidFill>
                    <a:srgbClr val="545454"/>
                  </a:solidFill>
                  <a:latin typeface="Devanagari Sangam MN"/>
                  <a:cs typeface="Devanagari Sangam MN"/>
                </a:defRPr>
              </a:lvl1pPr>
            </a:lstStyle>
            <a:p>
              <a:r>
                <a:rPr lang="en-US" sz="1100" dirty="0">
                  <a:solidFill>
                    <a:prstClr val="black">
                      <a:lumMod val="85000"/>
                      <a:lumOff val="15000"/>
                    </a:prstClr>
                  </a:solidFill>
                </a:rPr>
                <a:t>Copenhagen</a:t>
              </a:r>
            </a:p>
          </p:txBody>
        </p:sp>
        <p:pic>
          <p:nvPicPr>
            <p:cNvPr id="26" name="Picture 25">
              <a:extLst>
                <a:ext uri="{FF2B5EF4-FFF2-40B4-BE49-F238E27FC236}">
                  <a16:creationId xmlns:a16="http://schemas.microsoft.com/office/drawing/2014/main" id="{1DF74C44-1E33-6842-AA15-06363DFBD6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3678" y="2826722"/>
              <a:ext cx="174689" cy="266115"/>
            </a:xfrm>
            <a:prstGeom prst="rect">
              <a:avLst/>
            </a:prstGeom>
            <a:noFill/>
            <a:ln>
              <a:noFill/>
            </a:ln>
          </p:spPr>
        </p:pic>
        <p:sp>
          <p:nvSpPr>
            <p:cNvPr id="27" name="TextBox 26">
              <a:extLst>
                <a:ext uri="{FF2B5EF4-FFF2-40B4-BE49-F238E27FC236}">
                  <a16:creationId xmlns:a16="http://schemas.microsoft.com/office/drawing/2014/main" id="{D165A42A-3F2D-1843-AFB6-52CD9922816A}"/>
                </a:ext>
              </a:extLst>
            </p:cNvPr>
            <p:cNvSpPr txBox="1"/>
            <p:nvPr/>
          </p:nvSpPr>
          <p:spPr>
            <a:xfrm>
              <a:off x="3074121" y="2992763"/>
              <a:ext cx="734534"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Bangalore</a:t>
              </a:r>
            </a:p>
          </p:txBody>
        </p:sp>
        <p:sp>
          <p:nvSpPr>
            <p:cNvPr id="28" name="TextBox 27">
              <a:extLst>
                <a:ext uri="{FF2B5EF4-FFF2-40B4-BE49-F238E27FC236}">
                  <a16:creationId xmlns:a16="http://schemas.microsoft.com/office/drawing/2014/main" id="{90809922-5C09-EA45-B7FF-BB48FFE16D43}"/>
                </a:ext>
              </a:extLst>
            </p:cNvPr>
            <p:cNvSpPr txBox="1"/>
            <p:nvPr/>
          </p:nvSpPr>
          <p:spPr>
            <a:xfrm>
              <a:off x="3406443" y="3145165"/>
              <a:ext cx="555469"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Mumbai</a:t>
              </a:r>
            </a:p>
          </p:txBody>
        </p:sp>
        <p:pic>
          <p:nvPicPr>
            <p:cNvPr id="29" name="Picture 28">
              <a:extLst>
                <a:ext uri="{FF2B5EF4-FFF2-40B4-BE49-F238E27FC236}">
                  <a16:creationId xmlns:a16="http://schemas.microsoft.com/office/drawing/2014/main" id="{9076AF7C-786B-0D4A-9AF5-6BC405D848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84485" y="2419211"/>
              <a:ext cx="174689" cy="266115"/>
            </a:xfrm>
            <a:prstGeom prst="rect">
              <a:avLst/>
            </a:prstGeom>
            <a:noFill/>
            <a:ln>
              <a:noFill/>
            </a:ln>
          </p:spPr>
        </p:pic>
        <p:sp>
          <p:nvSpPr>
            <p:cNvPr id="30" name="TextBox 29">
              <a:extLst>
                <a:ext uri="{FF2B5EF4-FFF2-40B4-BE49-F238E27FC236}">
                  <a16:creationId xmlns:a16="http://schemas.microsoft.com/office/drawing/2014/main" id="{CF53A22F-CAC5-6D4A-B6D2-7CAD6A9574F8}"/>
                </a:ext>
              </a:extLst>
            </p:cNvPr>
            <p:cNvSpPr txBox="1"/>
            <p:nvPr/>
          </p:nvSpPr>
          <p:spPr>
            <a:xfrm>
              <a:off x="5994845" y="2489444"/>
              <a:ext cx="853909"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Kansas City</a:t>
              </a:r>
            </a:p>
          </p:txBody>
        </p:sp>
        <p:sp>
          <p:nvSpPr>
            <p:cNvPr id="31" name="TextBox 30">
              <a:extLst>
                <a:ext uri="{FF2B5EF4-FFF2-40B4-BE49-F238E27FC236}">
                  <a16:creationId xmlns:a16="http://schemas.microsoft.com/office/drawing/2014/main" id="{C38C7B50-1469-9A41-B6DD-3081B365F7A9}"/>
                </a:ext>
              </a:extLst>
            </p:cNvPr>
            <p:cNvSpPr txBox="1"/>
            <p:nvPr/>
          </p:nvSpPr>
          <p:spPr>
            <a:xfrm>
              <a:off x="6147245" y="2663010"/>
              <a:ext cx="710951"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Savannah</a:t>
              </a:r>
            </a:p>
          </p:txBody>
        </p:sp>
        <p:pic>
          <p:nvPicPr>
            <p:cNvPr id="32" name="Picture 31">
              <a:extLst>
                <a:ext uri="{FF2B5EF4-FFF2-40B4-BE49-F238E27FC236}">
                  <a16:creationId xmlns:a16="http://schemas.microsoft.com/office/drawing/2014/main" id="{D3CA390F-7C04-5244-9F63-E029CB0838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5385" y="2465777"/>
              <a:ext cx="174689" cy="266115"/>
            </a:xfrm>
            <a:prstGeom prst="rect">
              <a:avLst/>
            </a:prstGeom>
            <a:noFill/>
            <a:ln>
              <a:noFill/>
            </a:ln>
          </p:spPr>
        </p:pic>
        <p:sp>
          <p:nvSpPr>
            <p:cNvPr id="33" name="TextBox 32">
              <a:extLst>
                <a:ext uri="{FF2B5EF4-FFF2-40B4-BE49-F238E27FC236}">
                  <a16:creationId xmlns:a16="http://schemas.microsoft.com/office/drawing/2014/main" id="{1596F000-AF56-9C4E-88EA-4370524BA33B}"/>
                </a:ext>
              </a:extLst>
            </p:cNvPr>
            <p:cNvSpPr txBox="1"/>
            <p:nvPr/>
          </p:nvSpPr>
          <p:spPr>
            <a:xfrm>
              <a:off x="5463562" y="2667243"/>
              <a:ext cx="559124"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Phoenix</a:t>
              </a:r>
            </a:p>
          </p:txBody>
        </p:sp>
        <p:pic>
          <p:nvPicPr>
            <p:cNvPr id="34" name="Picture 33">
              <a:extLst>
                <a:ext uri="{FF2B5EF4-FFF2-40B4-BE49-F238E27FC236}">
                  <a16:creationId xmlns:a16="http://schemas.microsoft.com/office/drawing/2014/main" id="{835A8962-FBEF-0E40-80BC-378DC58C9F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9201" y="2417095"/>
              <a:ext cx="174689" cy="266115"/>
            </a:xfrm>
            <a:prstGeom prst="rect">
              <a:avLst/>
            </a:prstGeom>
            <a:noFill/>
            <a:ln>
              <a:noFill/>
            </a:ln>
          </p:spPr>
        </p:pic>
        <p:sp>
          <p:nvSpPr>
            <p:cNvPr id="35" name="TextBox 34">
              <a:extLst>
                <a:ext uri="{FF2B5EF4-FFF2-40B4-BE49-F238E27FC236}">
                  <a16:creationId xmlns:a16="http://schemas.microsoft.com/office/drawing/2014/main" id="{6453EE8C-8AFE-644A-99F0-CB9FCE997512}"/>
                </a:ext>
              </a:extLst>
            </p:cNvPr>
            <p:cNvSpPr txBox="1"/>
            <p:nvPr/>
          </p:nvSpPr>
          <p:spPr>
            <a:xfrm>
              <a:off x="4192509" y="2595660"/>
              <a:ext cx="475492" cy="197490"/>
            </a:xfrm>
            <a:prstGeom prst="rect">
              <a:avLst/>
            </a:prstGeom>
            <a:noFill/>
          </p:spPr>
          <p:txBody>
            <a:bodyPr wrap="none" lIns="0" tIns="0" rIns="0" bIns="0" rtlCol="0">
              <a:spAutoFit/>
            </a:bodyPr>
            <a:lstStyle/>
            <a:p>
              <a:r>
                <a:rPr lang="en-US" sz="1100" dirty="0">
                  <a:solidFill>
                    <a:prstClr val="black">
                      <a:lumMod val="85000"/>
                      <a:lumOff val="15000"/>
                    </a:prstClr>
                  </a:solidFill>
                  <a:latin typeface="Devanagari Sangam MN"/>
                  <a:cs typeface="Devanagari Sangam MN"/>
                </a:rPr>
                <a:t>Osaka</a:t>
              </a:r>
            </a:p>
          </p:txBody>
        </p:sp>
        <p:pic>
          <p:nvPicPr>
            <p:cNvPr id="36" name="Picture 35">
              <a:extLst>
                <a:ext uri="{FF2B5EF4-FFF2-40B4-BE49-F238E27FC236}">
                  <a16:creationId xmlns:a16="http://schemas.microsoft.com/office/drawing/2014/main" id="{4543C717-E560-5E4A-A2E4-4C446F86DC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40262" y="2741795"/>
              <a:ext cx="174689" cy="266115"/>
            </a:xfrm>
            <a:prstGeom prst="rect">
              <a:avLst/>
            </a:prstGeom>
            <a:noFill/>
            <a:ln>
              <a:noFill/>
            </a:ln>
          </p:spPr>
        </p:pic>
        <p:sp>
          <p:nvSpPr>
            <p:cNvPr id="37" name="TextBox 36">
              <a:extLst>
                <a:ext uri="{FF2B5EF4-FFF2-40B4-BE49-F238E27FC236}">
                  <a16:creationId xmlns:a16="http://schemas.microsoft.com/office/drawing/2014/main" id="{093C6400-66CB-3F4A-9713-CC3AF01A20B8}"/>
                </a:ext>
              </a:extLst>
            </p:cNvPr>
            <p:cNvSpPr txBox="1"/>
            <p:nvPr/>
          </p:nvSpPr>
          <p:spPr>
            <a:xfrm>
              <a:off x="5559768" y="2898309"/>
              <a:ext cx="594318"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Altamira</a:t>
              </a:r>
            </a:p>
          </p:txBody>
        </p:sp>
        <p:pic>
          <p:nvPicPr>
            <p:cNvPr id="38" name="Picture 37">
              <a:extLst>
                <a:ext uri="{FF2B5EF4-FFF2-40B4-BE49-F238E27FC236}">
                  <a16:creationId xmlns:a16="http://schemas.microsoft.com/office/drawing/2014/main" id="{7C8E4729-0EA1-D94A-BB08-2B35AE7EB9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95912" y="2729028"/>
              <a:ext cx="174689" cy="266115"/>
            </a:xfrm>
            <a:prstGeom prst="rect">
              <a:avLst/>
            </a:prstGeom>
            <a:noFill/>
            <a:ln>
              <a:noFill/>
            </a:ln>
          </p:spPr>
        </p:pic>
        <p:pic>
          <p:nvPicPr>
            <p:cNvPr id="39" name="Picture 38">
              <a:extLst>
                <a:ext uri="{FF2B5EF4-FFF2-40B4-BE49-F238E27FC236}">
                  <a16:creationId xmlns:a16="http://schemas.microsoft.com/office/drawing/2014/main" id="{BB3207F6-CD36-0345-B621-CA07C3E781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06799" y="2791523"/>
              <a:ext cx="174689" cy="266115"/>
            </a:xfrm>
            <a:prstGeom prst="rect">
              <a:avLst/>
            </a:prstGeom>
            <a:noFill/>
            <a:ln>
              <a:noFill/>
            </a:ln>
          </p:spPr>
        </p:pic>
        <p:pic>
          <p:nvPicPr>
            <p:cNvPr id="40" name="Picture 39">
              <a:extLst>
                <a:ext uri="{FF2B5EF4-FFF2-40B4-BE49-F238E27FC236}">
                  <a16:creationId xmlns:a16="http://schemas.microsoft.com/office/drawing/2014/main" id="{8E338A29-8713-BA40-8A72-FFA2DE4EC2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23189" y="2651734"/>
              <a:ext cx="174689" cy="266115"/>
            </a:xfrm>
            <a:prstGeom prst="rect">
              <a:avLst/>
            </a:prstGeom>
            <a:noFill/>
            <a:ln>
              <a:noFill/>
            </a:ln>
          </p:spPr>
        </p:pic>
        <p:pic>
          <p:nvPicPr>
            <p:cNvPr id="41" name="Picture 40">
              <a:extLst>
                <a:ext uri="{FF2B5EF4-FFF2-40B4-BE49-F238E27FC236}">
                  <a16:creationId xmlns:a16="http://schemas.microsoft.com/office/drawing/2014/main" id="{A67D0968-0422-A448-BDF4-320817EAB9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3627" y="2141247"/>
              <a:ext cx="174689" cy="266115"/>
            </a:xfrm>
            <a:prstGeom prst="rect">
              <a:avLst/>
            </a:prstGeom>
            <a:noFill/>
            <a:ln>
              <a:noFill/>
            </a:ln>
          </p:spPr>
        </p:pic>
        <p:sp>
          <p:nvSpPr>
            <p:cNvPr id="42" name="TextBox 41">
              <a:extLst>
                <a:ext uri="{FF2B5EF4-FFF2-40B4-BE49-F238E27FC236}">
                  <a16:creationId xmlns:a16="http://schemas.microsoft.com/office/drawing/2014/main" id="{4896B4E1-C5E0-4A49-BA77-99628A404A83}"/>
                </a:ext>
              </a:extLst>
            </p:cNvPr>
            <p:cNvSpPr txBox="1"/>
            <p:nvPr/>
          </p:nvSpPr>
          <p:spPr>
            <a:xfrm>
              <a:off x="6337285" y="2260447"/>
              <a:ext cx="942320" cy="197490"/>
            </a:xfrm>
            <a:prstGeom prst="rect">
              <a:avLst/>
            </a:prstGeom>
            <a:noFill/>
          </p:spPr>
          <p:txBody>
            <a:bodyPr wrap="none" lIns="0" tIns="0" rIns="0" bIns="0" rtlCol="0">
              <a:spAutoFit/>
            </a:bodyPr>
            <a:lstStyle>
              <a:defPPr>
                <a:defRPr lang="en-US"/>
              </a:defPPr>
              <a:lvl1pPr>
                <a:defRPr sz="1000">
                  <a:solidFill>
                    <a:schemeClr val="accent6"/>
                  </a:solidFill>
                  <a:latin typeface="Devanagari Sangam MN"/>
                  <a:cs typeface="Devanagari Sangam MN"/>
                </a:defRPr>
              </a:lvl1pPr>
            </a:lstStyle>
            <a:p>
              <a:r>
                <a:rPr lang="en-US" sz="1100" dirty="0">
                  <a:solidFill>
                    <a:prstClr val="black">
                      <a:lumMod val="85000"/>
                      <a:lumOff val="15000"/>
                    </a:prstClr>
                  </a:solidFill>
                </a:rPr>
                <a:t>Schenectady</a:t>
              </a:r>
            </a:p>
          </p:txBody>
        </p:sp>
      </p:grpSp>
      <p:pic>
        <p:nvPicPr>
          <p:cNvPr id="43" name="Picture 42" descr="Picture5.png">
            <a:extLst>
              <a:ext uri="{FF2B5EF4-FFF2-40B4-BE49-F238E27FC236}">
                <a16:creationId xmlns:a16="http://schemas.microsoft.com/office/drawing/2014/main" id="{5D35717C-D878-2944-9196-03544BC83487}"/>
              </a:ext>
            </a:extLst>
          </p:cNvPr>
          <p:cNvPicPr>
            <a:picLocks noChangeAspect="1"/>
          </p:cNvPicPr>
          <p:nvPr/>
        </p:nvPicPr>
        <p:blipFill>
          <a:blip r:embed="rId5" cstate="email">
            <a:alphaModFix amt="86000"/>
            <a:extLst>
              <a:ext uri="{28A0092B-C50C-407E-A947-70E740481C1C}">
                <a14:useLocalDpi xmlns:a14="http://schemas.microsoft.com/office/drawing/2010/main"/>
              </a:ext>
            </a:extLst>
          </a:blip>
          <a:stretch>
            <a:fillRect/>
          </a:stretch>
        </p:blipFill>
        <p:spPr>
          <a:xfrm>
            <a:off x="5661029" y="4724400"/>
            <a:ext cx="1923026" cy="1325880"/>
          </a:xfrm>
          <a:prstGeom prst="rect">
            <a:avLst/>
          </a:prstGeom>
          <a:ln w="15875">
            <a:solidFill>
              <a:schemeClr val="accent3"/>
            </a:solidFill>
          </a:ln>
        </p:spPr>
      </p:pic>
      <p:pic>
        <p:nvPicPr>
          <p:cNvPr id="44" name="Picture 43">
            <a:extLst>
              <a:ext uri="{FF2B5EF4-FFF2-40B4-BE49-F238E27FC236}">
                <a16:creationId xmlns:a16="http://schemas.microsoft.com/office/drawing/2014/main" id="{60882F5B-57D2-CB47-BE27-F99900BEDDA4}"/>
              </a:ext>
            </a:extLst>
          </p:cNvPr>
          <p:cNvPicPr>
            <a:picLocks noChangeAspect="1"/>
          </p:cNvPicPr>
          <p:nvPr/>
        </p:nvPicPr>
        <p:blipFill>
          <a:blip r:embed="rId6" cstate="email">
            <a:alphaModFix amt="80000"/>
            <a:extLst>
              <a:ext uri="{28A0092B-C50C-407E-A947-70E740481C1C}">
                <a14:useLocalDpi xmlns:a14="http://schemas.microsoft.com/office/drawing/2010/main"/>
              </a:ext>
            </a:extLst>
          </a:blip>
          <a:stretch>
            <a:fillRect/>
          </a:stretch>
        </p:blipFill>
        <p:spPr>
          <a:xfrm>
            <a:off x="914181" y="1524000"/>
            <a:ext cx="1922057" cy="1325880"/>
          </a:xfrm>
          <a:prstGeom prst="rect">
            <a:avLst/>
          </a:prstGeom>
          <a:ln w="15875">
            <a:solidFill>
              <a:schemeClr val="accent3"/>
            </a:solidFill>
          </a:ln>
        </p:spPr>
      </p:pic>
      <p:pic>
        <p:nvPicPr>
          <p:cNvPr id="45" name="Picture 44" descr="Paris_Dashboard_MainPage.PNG">
            <a:extLst>
              <a:ext uri="{FF2B5EF4-FFF2-40B4-BE49-F238E27FC236}">
                <a16:creationId xmlns:a16="http://schemas.microsoft.com/office/drawing/2014/main" id="{35140ABA-64F4-B148-B88B-F4E926B84853}"/>
              </a:ext>
            </a:extLst>
          </p:cNvPr>
          <p:cNvPicPr>
            <a:picLocks noChangeAspect="1"/>
          </p:cNvPicPr>
          <p:nvPr/>
        </p:nvPicPr>
        <p:blipFill rotWithShape="1">
          <a:blip r:embed="rId7" cstate="email">
            <a:alphaModFix amt="83000"/>
            <a:extLst>
              <a:ext uri="{28A0092B-C50C-407E-A947-70E740481C1C}">
                <a14:useLocalDpi xmlns:a14="http://schemas.microsoft.com/office/drawing/2010/main"/>
              </a:ext>
            </a:extLst>
          </a:blip>
          <a:srcRect/>
          <a:stretch/>
        </p:blipFill>
        <p:spPr>
          <a:xfrm>
            <a:off x="913049" y="4724400"/>
            <a:ext cx="1923186" cy="1325880"/>
          </a:xfrm>
          <a:prstGeom prst="rect">
            <a:avLst/>
          </a:prstGeom>
          <a:ln w="15875">
            <a:solidFill>
              <a:schemeClr val="accent3"/>
            </a:solidFill>
          </a:ln>
        </p:spPr>
      </p:pic>
      <p:sp>
        <p:nvSpPr>
          <p:cNvPr id="46" name="TextBox 45">
            <a:extLst>
              <a:ext uri="{FF2B5EF4-FFF2-40B4-BE49-F238E27FC236}">
                <a16:creationId xmlns:a16="http://schemas.microsoft.com/office/drawing/2014/main" id="{AB284DC6-32C9-2748-9171-E9DB99C57AFE}"/>
              </a:ext>
            </a:extLst>
          </p:cNvPr>
          <p:cNvSpPr txBox="1"/>
          <p:nvPr/>
        </p:nvSpPr>
        <p:spPr>
          <a:xfrm>
            <a:off x="3264196" y="1718889"/>
            <a:ext cx="1798790" cy="338554"/>
          </a:xfrm>
          <a:prstGeom prst="rect">
            <a:avLst/>
          </a:prstGeom>
          <a:solidFill>
            <a:schemeClr val="accent3"/>
          </a:solidFill>
        </p:spPr>
        <p:txBody>
          <a:bodyPr wrap="none" rtlCol="0">
            <a:spAutoFit/>
          </a:bodyPr>
          <a:lstStyle>
            <a:defPPr>
              <a:defRPr lang="en-US"/>
            </a:defPPr>
            <a:lvl1pPr>
              <a:defRPr sz="1600">
                <a:solidFill>
                  <a:schemeClr val="bg1"/>
                </a:solidFill>
              </a:defRPr>
            </a:lvl1pPr>
          </a:lstStyle>
          <a:p>
            <a:r>
              <a:rPr lang="en-US" dirty="0">
                <a:solidFill>
                  <a:prstClr val="white"/>
                </a:solidFill>
                <a:latin typeface="Corbel"/>
              </a:rPr>
              <a:t>Energy/Oil and Gas</a:t>
            </a:r>
          </a:p>
        </p:txBody>
      </p:sp>
      <p:sp>
        <p:nvSpPr>
          <p:cNvPr id="47" name="TextBox 46">
            <a:extLst>
              <a:ext uri="{FF2B5EF4-FFF2-40B4-BE49-F238E27FC236}">
                <a16:creationId xmlns:a16="http://schemas.microsoft.com/office/drawing/2014/main" id="{E11E5D5D-E8F9-1D42-A648-32301817AA8D}"/>
              </a:ext>
            </a:extLst>
          </p:cNvPr>
          <p:cNvSpPr txBox="1"/>
          <p:nvPr/>
        </p:nvSpPr>
        <p:spPr>
          <a:xfrm>
            <a:off x="913050" y="4114800"/>
            <a:ext cx="1213794" cy="338554"/>
          </a:xfrm>
          <a:prstGeom prst="rect">
            <a:avLst/>
          </a:prstGeom>
          <a:solidFill>
            <a:schemeClr val="accent3"/>
          </a:solidFill>
        </p:spPr>
        <p:txBody>
          <a:bodyPr wrap="none" rtlCol="0">
            <a:spAutoFit/>
          </a:bodyPr>
          <a:lstStyle>
            <a:defPPr>
              <a:defRPr lang="en-US"/>
            </a:defPPr>
            <a:lvl1pPr>
              <a:defRPr sz="1600">
                <a:solidFill>
                  <a:schemeClr val="bg1"/>
                </a:solidFill>
              </a:defRPr>
            </a:lvl1pPr>
          </a:lstStyle>
          <a:p>
            <a:r>
              <a:rPr lang="en-US" dirty="0">
                <a:solidFill>
                  <a:prstClr val="white"/>
                </a:solidFill>
                <a:latin typeface="Corbel"/>
              </a:rPr>
              <a:t>Smart Cities</a:t>
            </a:r>
          </a:p>
        </p:txBody>
      </p:sp>
      <p:sp>
        <p:nvSpPr>
          <p:cNvPr id="48" name="TextBox 47">
            <a:extLst>
              <a:ext uri="{FF2B5EF4-FFF2-40B4-BE49-F238E27FC236}">
                <a16:creationId xmlns:a16="http://schemas.microsoft.com/office/drawing/2014/main" id="{4A13226A-78F5-8E42-9596-CC361C34A142}"/>
              </a:ext>
            </a:extLst>
          </p:cNvPr>
          <p:cNvSpPr txBox="1"/>
          <p:nvPr/>
        </p:nvSpPr>
        <p:spPr>
          <a:xfrm>
            <a:off x="5486244" y="4114800"/>
            <a:ext cx="2264251" cy="338554"/>
          </a:xfrm>
          <a:prstGeom prst="rect">
            <a:avLst/>
          </a:prstGeom>
          <a:solidFill>
            <a:schemeClr val="accent3"/>
          </a:solidFill>
        </p:spPr>
        <p:txBody>
          <a:bodyPr wrap="none" rtlCol="0">
            <a:spAutoFit/>
          </a:bodyPr>
          <a:lstStyle>
            <a:defPPr>
              <a:defRPr lang="en-US"/>
            </a:defPPr>
            <a:lvl1pPr>
              <a:defRPr sz="1600">
                <a:solidFill>
                  <a:schemeClr val="bg1"/>
                </a:solidFill>
              </a:defRPr>
            </a:lvl1pPr>
          </a:lstStyle>
          <a:p>
            <a:r>
              <a:rPr lang="en-US" dirty="0">
                <a:solidFill>
                  <a:prstClr val="white"/>
                </a:solidFill>
                <a:latin typeface="Corbel"/>
              </a:rPr>
              <a:t>Chemical Manufacturing</a:t>
            </a:r>
          </a:p>
        </p:txBody>
      </p:sp>
      <p:pic>
        <p:nvPicPr>
          <p:cNvPr id="49" name="Picture 48" descr="1495591187.png">
            <a:extLst>
              <a:ext uri="{FF2B5EF4-FFF2-40B4-BE49-F238E27FC236}">
                <a16:creationId xmlns:a16="http://schemas.microsoft.com/office/drawing/2014/main" id="{FC4673E4-1A95-E046-922A-AAF1EAD45093}"/>
              </a:ext>
            </a:extLst>
          </p:cNvPr>
          <p:cNvPicPr>
            <a:picLocks noChangeAspect="1"/>
          </p:cNvPicPr>
          <p:nvPr/>
        </p:nvPicPr>
        <p:blipFill rotWithShape="1">
          <a:blip r:embed="rId8" cstate="email">
            <a:alphaModFix amt="80000"/>
            <a:extLst>
              <a:ext uri="{28A0092B-C50C-407E-A947-70E740481C1C}">
                <a14:useLocalDpi xmlns:a14="http://schemas.microsoft.com/office/drawing/2010/main"/>
              </a:ext>
            </a:extLst>
          </a:blip>
          <a:srcRect/>
          <a:stretch/>
        </p:blipFill>
        <p:spPr>
          <a:xfrm>
            <a:off x="5661025" y="1524000"/>
            <a:ext cx="1923225" cy="1325880"/>
          </a:xfrm>
          <a:prstGeom prst="rect">
            <a:avLst/>
          </a:prstGeom>
          <a:ln w="15875">
            <a:solidFill>
              <a:schemeClr val="accent3"/>
            </a:solidFill>
          </a:ln>
        </p:spPr>
      </p:pic>
      <p:sp>
        <p:nvSpPr>
          <p:cNvPr id="50" name="TextBox 49">
            <a:extLst>
              <a:ext uri="{FF2B5EF4-FFF2-40B4-BE49-F238E27FC236}">
                <a16:creationId xmlns:a16="http://schemas.microsoft.com/office/drawing/2014/main" id="{1F5A4D48-1544-4248-9B4C-900EE0C7094B}"/>
              </a:ext>
            </a:extLst>
          </p:cNvPr>
          <p:cNvSpPr txBox="1"/>
          <p:nvPr/>
        </p:nvSpPr>
        <p:spPr>
          <a:xfrm>
            <a:off x="8040577" y="1680634"/>
            <a:ext cx="3390812" cy="1138773"/>
          </a:xfrm>
          <a:prstGeom prst="rect">
            <a:avLst/>
          </a:prstGeom>
          <a:noFill/>
        </p:spPr>
        <p:txBody>
          <a:bodyPr wrap="square" rtlCol="0">
            <a:spAutoFit/>
          </a:bodyPr>
          <a:lstStyle/>
          <a:p>
            <a:r>
              <a:rPr lang="en-US" sz="1700" b="1" dirty="0">
                <a:solidFill>
                  <a:prstClr val="black"/>
                </a:solidFill>
                <a:latin typeface="Arial" panose="020B0604020202020204" pitchFamily="34" charset="0"/>
                <a:cs typeface="Arial" panose="020B0604020202020204" pitchFamily="34" charset="0"/>
              </a:rPr>
              <a:t>23 </a:t>
            </a:r>
            <a:r>
              <a:rPr lang="en-US" sz="1700" dirty="0">
                <a:solidFill>
                  <a:prstClr val="black"/>
                </a:solidFill>
                <a:latin typeface="Arial" panose="020B0604020202020204" pitchFamily="34" charset="0"/>
                <a:cs typeface="Arial" panose="020B0604020202020204" pitchFamily="34" charset="0"/>
              </a:rPr>
              <a:t>countries</a:t>
            </a:r>
            <a:r>
              <a:rPr lang="en-US" sz="1700" b="1" dirty="0">
                <a:solidFill>
                  <a:prstClr val="black"/>
                </a:solidFill>
                <a:latin typeface="Arial" panose="020B0604020202020204" pitchFamily="34" charset="0"/>
                <a:cs typeface="Arial" panose="020B0604020202020204" pitchFamily="34" charset="0"/>
              </a:rPr>
              <a:t>, 4 </a:t>
            </a:r>
            <a:r>
              <a:rPr lang="en-US" sz="1700" dirty="0">
                <a:solidFill>
                  <a:prstClr val="black"/>
                </a:solidFill>
                <a:latin typeface="Arial" panose="020B0604020202020204" pitchFamily="34" charset="0"/>
                <a:cs typeface="Arial" panose="020B0604020202020204" pitchFamily="34" charset="0"/>
              </a:rPr>
              <a:t>continents</a:t>
            </a:r>
          </a:p>
          <a:p>
            <a:r>
              <a:rPr lang="en-US" sz="1700" b="1" dirty="0">
                <a:solidFill>
                  <a:prstClr val="black"/>
                </a:solidFill>
                <a:latin typeface="Arial" panose="020B0604020202020204" pitchFamily="34" charset="0"/>
                <a:cs typeface="Arial" panose="020B0604020202020204" pitchFamily="34" charset="0"/>
              </a:rPr>
              <a:t>80+</a:t>
            </a:r>
            <a:r>
              <a:rPr lang="en-US" sz="1700" dirty="0">
                <a:solidFill>
                  <a:prstClr val="black"/>
                </a:solidFill>
                <a:latin typeface="Arial" panose="020B0604020202020204" pitchFamily="34" charset="0"/>
                <a:cs typeface="Arial" panose="020B0604020202020204" pitchFamily="34" charset="0"/>
              </a:rPr>
              <a:t> deployments</a:t>
            </a:r>
          </a:p>
          <a:p>
            <a:r>
              <a:rPr lang="en-US" sz="1700" b="1" dirty="0">
                <a:solidFill>
                  <a:prstClr val="black"/>
                </a:solidFill>
                <a:latin typeface="Arial" panose="020B0604020202020204" pitchFamily="34" charset="0"/>
                <a:cs typeface="Arial" panose="020B0604020202020204" pitchFamily="34" charset="0"/>
              </a:rPr>
              <a:t>400,000+ devices </a:t>
            </a:r>
            <a:r>
              <a:rPr lang="en-US" sz="1700" dirty="0">
                <a:solidFill>
                  <a:prstClr val="black"/>
                </a:solidFill>
                <a:latin typeface="Arial" panose="020B0604020202020204" pitchFamily="34" charset="0"/>
                <a:cs typeface="Arial" panose="020B0604020202020204" pitchFamily="34" charset="0"/>
              </a:rPr>
              <a:t>live in the field</a:t>
            </a:r>
          </a:p>
          <a:p>
            <a:r>
              <a:rPr lang="en-US" sz="1700" b="1" dirty="0">
                <a:solidFill>
                  <a:prstClr val="black"/>
                </a:solidFill>
                <a:latin typeface="Arial" panose="020B0604020202020204" pitchFamily="34" charset="0"/>
                <a:cs typeface="Arial" panose="020B0604020202020204" pitchFamily="34" charset="0"/>
              </a:rPr>
              <a:t>98 million </a:t>
            </a:r>
            <a:r>
              <a:rPr lang="en-US" sz="1700" dirty="0">
                <a:solidFill>
                  <a:prstClr val="black"/>
                </a:solidFill>
                <a:latin typeface="Arial" panose="020B0604020202020204" pitchFamily="34" charset="0"/>
                <a:cs typeface="Arial" panose="020B0604020202020204" pitchFamily="34" charset="0"/>
              </a:rPr>
              <a:t>lives impacted </a:t>
            </a:r>
          </a:p>
        </p:txBody>
      </p:sp>
      <p:sp>
        <p:nvSpPr>
          <p:cNvPr id="51" name="TextBox 50">
            <a:extLst>
              <a:ext uri="{FF2B5EF4-FFF2-40B4-BE49-F238E27FC236}">
                <a16:creationId xmlns:a16="http://schemas.microsoft.com/office/drawing/2014/main" id="{7E0BF25A-5B36-3244-981F-582F7DEC798B}"/>
              </a:ext>
            </a:extLst>
          </p:cNvPr>
          <p:cNvSpPr txBox="1"/>
          <p:nvPr/>
        </p:nvSpPr>
        <p:spPr>
          <a:xfrm>
            <a:off x="7584714" y="2502171"/>
            <a:ext cx="3181796" cy="1077218"/>
          </a:xfrm>
          <a:prstGeom prst="rect">
            <a:avLst/>
          </a:prstGeom>
          <a:noFill/>
        </p:spPr>
        <p:txBody>
          <a:bodyPr wrap="square" rtlCol="0">
            <a:spAutoFit/>
          </a:bodyPr>
          <a:lstStyle/>
          <a:p>
            <a:endParaRPr lang="en-US" sz="1600" i="1" dirty="0">
              <a:solidFill>
                <a:prstClr val="black"/>
              </a:solidFill>
              <a:latin typeface="Corbel"/>
            </a:endParaRPr>
          </a:p>
          <a:p>
            <a:endParaRPr lang="en-US" sz="1600" i="1" dirty="0">
              <a:solidFill>
                <a:prstClr val="black"/>
              </a:solidFill>
              <a:latin typeface="Corbel"/>
            </a:endParaRPr>
          </a:p>
          <a:p>
            <a:endParaRPr lang="en-US" sz="1600" i="1" dirty="0">
              <a:solidFill>
                <a:prstClr val="black"/>
              </a:solidFill>
              <a:latin typeface="Corbel"/>
            </a:endParaRPr>
          </a:p>
          <a:p>
            <a:endParaRPr lang="en-US" sz="1600" i="1" dirty="0">
              <a:solidFill>
                <a:prstClr val="black"/>
              </a:solidFill>
              <a:latin typeface="Corbel"/>
            </a:endParaRPr>
          </a:p>
        </p:txBody>
      </p:sp>
      <p:sp>
        <p:nvSpPr>
          <p:cNvPr id="52" name="TextBox 51">
            <a:extLst>
              <a:ext uri="{FF2B5EF4-FFF2-40B4-BE49-F238E27FC236}">
                <a16:creationId xmlns:a16="http://schemas.microsoft.com/office/drawing/2014/main" id="{E07779BC-2A9D-E049-9F76-019D8D2294DF}"/>
              </a:ext>
            </a:extLst>
          </p:cNvPr>
          <p:cNvSpPr txBox="1"/>
          <p:nvPr/>
        </p:nvSpPr>
        <p:spPr>
          <a:xfrm>
            <a:off x="8611255" y="1295400"/>
            <a:ext cx="1993372" cy="369332"/>
          </a:xfrm>
          <a:prstGeom prst="rect">
            <a:avLst/>
          </a:prstGeom>
          <a:noFill/>
        </p:spPr>
        <p:txBody>
          <a:bodyPr wrap="none" rtlCol="0">
            <a:spAutoFit/>
          </a:bodyPr>
          <a:lstStyle/>
          <a:p>
            <a:r>
              <a:rPr lang="en-US" b="1" dirty="0">
                <a:solidFill>
                  <a:srgbClr val="0091CD"/>
                </a:solidFill>
                <a:latin typeface="Arial" panose="020B0604020202020204" pitchFamily="34" charset="0"/>
                <a:cs typeface="Arial" panose="020B0604020202020204" pitchFamily="34" charset="0"/>
              </a:rPr>
              <a:t>Global Presence</a:t>
            </a:r>
          </a:p>
        </p:txBody>
      </p:sp>
      <p:sp>
        <p:nvSpPr>
          <p:cNvPr id="53" name="TextBox 52">
            <a:extLst>
              <a:ext uri="{FF2B5EF4-FFF2-40B4-BE49-F238E27FC236}">
                <a16:creationId xmlns:a16="http://schemas.microsoft.com/office/drawing/2014/main" id="{280D8567-6C4E-E94D-8682-0691EDB7BC8D}"/>
              </a:ext>
            </a:extLst>
          </p:cNvPr>
          <p:cNvSpPr txBox="1"/>
          <p:nvPr/>
        </p:nvSpPr>
        <p:spPr>
          <a:xfrm>
            <a:off x="8350561" y="4311322"/>
            <a:ext cx="2902181" cy="338554"/>
          </a:xfrm>
          <a:prstGeom prst="rect">
            <a:avLst/>
          </a:prstGeom>
          <a:noFill/>
        </p:spPr>
        <p:txBody>
          <a:bodyPr wrap="square" rtlCol="0">
            <a:spAutoFit/>
          </a:bodyPr>
          <a:lstStyle/>
          <a:p>
            <a:r>
              <a:rPr lang="en-US" sz="1600" i="1" dirty="0">
                <a:solidFill>
                  <a:prstClr val="black"/>
                </a:solidFill>
                <a:latin typeface="Corbel"/>
              </a:rPr>
              <a:t>        </a:t>
            </a:r>
          </a:p>
        </p:txBody>
      </p:sp>
      <p:sp>
        <p:nvSpPr>
          <p:cNvPr id="54" name="TextBox 53">
            <a:extLst>
              <a:ext uri="{FF2B5EF4-FFF2-40B4-BE49-F238E27FC236}">
                <a16:creationId xmlns:a16="http://schemas.microsoft.com/office/drawing/2014/main" id="{B6D843E9-C407-3D4E-ABE2-298F3265570F}"/>
              </a:ext>
            </a:extLst>
          </p:cNvPr>
          <p:cNvSpPr txBox="1"/>
          <p:nvPr/>
        </p:nvSpPr>
        <p:spPr>
          <a:xfrm>
            <a:off x="8062166" y="3048007"/>
            <a:ext cx="3115738" cy="3108543"/>
          </a:xfrm>
          <a:prstGeom prst="rect">
            <a:avLst/>
          </a:prstGeom>
          <a:noFill/>
        </p:spPr>
        <p:txBody>
          <a:bodyPr wrap="square" rtlCol="0">
            <a:spAutoFit/>
          </a:bodyPr>
          <a:lstStyle/>
          <a:p>
            <a:r>
              <a:rPr lang="en-US" sz="1400" i="1" dirty="0">
                <a:solidFill>
                  <a:prstClr val="black"/>
                </a:solidFill>
                <a:latin typeface="Arial" panose="020B0604020202020204" pitchFamily="34" charset="0"/>
                <a:cs typeface="Arial" panose="020B0604020202020204" pitchFamily="34" charset="0"/>
              </a:rPr>
              <a:t>“Bringing Collective Intelligence </a:t>
            </a:r>
          </a:p>
          <a:p>
            <a:r>
              <a:rPr lang="en-US" sz="1400" i="1" dirty="0">
                <a:solidFill>
                  <a:prstClr val="black"/>
                </a:solidFill>
                <a:latin typeface="Arial" panose="020B0604020202020204" pitchFamily="34" charset="0"/>
                <a:cs typeface="Arial" panose="020B0604020202020204" pitchFamily="34" charset="0"/>
              </a:rPr>
              <a:t>  to </a:t>
            </a:r>
            <a:r>
              <a:rPr lang="en-US" sz="1400" i="1" dirty="0" err="1">
                <a:solidFill>
                  <a:prstClr val="black"/>
                </a:solidFill>
                <a:latin typeface="Arial" panose="020B0604020202020204" pitchFamily="34" charset="0"/>
                <a:cs typeface="Arial" panose="020B0604020202020204" pitchFamily="34" charset="0"/>
              </a:rPr>
              <a:t>IIoT</a:t>
            </a:r>
            <a:r>
              <a:rPr lang="en-US" sz="1400" i="1" dirty="0">
                <a:solidFill>
                  <a:prstClr val="black"/>
                </a:solidFill>
                <a:latin typeface="Arial" panose="020B0604020202020204" pitchFamily="34" charset="0"/>
                <a:cs typeface="Arial" panose="020B0604020202020204" pitchFamily="34" charset="0"/>
              </a:rPr>
              <a:t> Makes Devices Compute”</a:t>
            </a:r>
          </a:p>
          <a:p>
            <a:r>
              <a:rPr lang="en-US" sz="1400" i="1" dirty="0">
                <a:solidFill>
                  <a:prstClr val="black"/>
                </a:solidFill>
                <a:latin typeface="Arial" panose="020B0604020202020204" pitchFamily="34" charset="0"/>
                <a:cs typeface="Arial" panose="020B0604020202020204" pitchFamily="34" charset="0"/>
              </a:rPr>
              <a:t>   Forbes Magazine , June 2018</a:t>
            </a:r>
            <a:br>
              <a:rPr lang="en-US" sz="1400" i="1" dirty="0">
                <a:solidFill>
                  <a:prstClr val="black"/>
                </a:solidFill>
                <a:latin typeface="Arial" panose="020B0604020202020204" pitchFamily="34" charset="0"/>
                <a:cs typeface="Arial" panose="020B0604020202020204" pitchFamily="34" charset="0"/>
              </a:rPr>
            </a:br>
            <a:endParaRPr lang="en-US" sz="1400" i="1" dirty="0">
              <a:solidFill>
                <a:prstClr val="black"/>
              </a:solidFill>
              <a:latin typeface="Arial" panose="020B0604020202020204" pitchFamily="34" charset="0"/>
              <a:cs typeface="Arial" panose="020B0604020202020204" pitchFamily="34" charset="0"/>
            </a:endParaRPr>
          </a:p>
          <a:p>
            <a:r>
              <a:rPr lang="en-US" sz="1400" i="1" dirty="0">
                <a:solidFill>
                  <a:prstClr val="black"/>
                </a:solidFill>
                <a:latin typeface="Arial" panose="020B0604020202020204" pitchFamily="34" charset="0"/>
                <a:cs typeface="Arial" panose="020B0604020202020204" pitchFamily="34" charset="0"/>
              </a:rPr>
              <a:t>“Top 10 Hot IoT Startups to Watch”</a:t>
            </a:r>
          </a:p>
          <a:p>
            <a:r>
              <a:rPr lang="en-US" sz="1400" i="1" dirty="0">
                <a:solidFill>
                  <a:prstClr val="black"/>
                </a:solidFill>
                <a:latin typeface="Arial" panose="020B0604020202020204" pitchFamily="34" charset="0"/>
                <a:cs typeface="Arial" panose="020B0604020202020204" pitchFamily="34" charset="0"/>
              </a:rPr>
              <a:t>  Network World, May 2018</a:t>
            </a:r>
          </a:p>
          <a:p>
            <a:endParaRPr lang="en-US" sz="1400" i="1" dirty="0">
              <a:solidFill>
                <a:prstClr val="black"/>
              </a:solidFill>
              <a:latin typeface="Arial" panose="020B0604020202020204" pitchFamily="34" charset="0"/>
              <a:cs typeface="Arial" panose="020B0604020202020204" pitchFamily="34" charset="0"/>
            </a:endParaRPr>
          </a:p>
          <a:p>
            <a:r>
              <a:rPr lang="en-US" sz="1400" i="1" dirty="0">
                <a:solidFill>
                  <a:prstClr val="black"/>
                </a:solidFill>
                <a:latin typeface="Arial" panose="020B0604020202020204" pitchFamily="34" charset="0"/>
                <a:cs typeface="Arial" panose="020B0604020202020204" pitchFamily="34" charset="0"/>
              </a:rPr>
              <a:t>“20 Most Promising  IoT Solution Providers” </a:t>
            </a:r>
          </a:p>
          <a:p>
            <a:r>
              <a:rPr lang="en-US" sz="1400" i="1" dirty="0">
                <a:solidFill>
                  <a:prstClr val="black"/>
                </a:solidFill>
                <a:latin typeface="Arial" panose="020B0604020202020204" pitchFamily="34" charset="0"/>
                <a:cs typeface="Arial" panose="020B0604020202020204" pitchFamily="34" charset="0"/>
              </a:rPr>
              <a:t> CIO Review 2018 </a:t>
            </a:r>
          </a:p>
          <a:p>
            <a:endParaRPr lang="en-US" sz="1400" i="1" dirty="0">
              <a:solidFill>
                <a:prstClr val="black"/>
              </a:solidFill>
              <a:latin typeface="Arial" panose="020B0604020202020204" pitchFamily="34" charset="0"/>
              <a:cs typeface="Arial" panose="020B0604020202020204" pitchFamily="34" charset="0"/>
            </a:endParaRPr>
          </a:p>
          <a:p>
            <a:r>
              <a:rPr lang="en-US" sz="1400" i="1" dirty="0">
                <a:solidFill>
                  <a:prstClr val="black"/>
                </a:solidFill>
                <a:latin typeface="Arial" panose="020B0604020202020204" pitchFamily="34" charset="0"/>
                <a:cs typeface="Arial" panose="020B0604020202020204" pitchFamily="34" charset="0"/>
              </a:rPr>
              <a:t>A 2018 “top disruptive influence in tech”</a:t>
            </a:r>
          </a:p>
          <a:p>
            <a:r>
              <a:rPr lang="en-US" sz="1400" i="1" dirty="0">
                <a:solidFill>
                  <a:prstClr val="black"/>
                </a:solidFill>
                <a:latin typeface="Arial" panose="020B0604020202020204" pitchFamily="34" charset="0"/>
                <a:cs typeface="Arial" panose="020B0604020202020204" pitchFamily="34" charset="0"/>
              </a:rPr>
              <a:t>CFO Magazine 2017</a:t>
            </a:r>
          </a:p>
        </p:txBody>
      </p:sp>
      <p:sp>
        <p:nvSpPr>
          <p:cNvPr id="55" name="TextBox 54">
            <a:extLst>
              <a:ext uri="{FF2B5EF4-FFF2-40B4-BE49-F238E27FC236}">
                <a16:creationId xmlns:a16="http://schemas.microsoft.com/office/drawing/2014/main" id="{0163C03C-98B0-424B-A2A1-AFFADB443C30}"/>
              </a:ext>
            </a:extLst>
          </p:cNvPr>
          <p:cNvSpPr txBox="1"/>
          <p:nvPr/>
        </p:nvSpPr>
        <p:spPr>
          <a:xfrm>
            <a:off x="3807409" y="2133600"/>
            <a:ext cx="840413" cy="338554"/>
          </a:xfrm>
          <a:prstGeom prst="rect">
            <a:avLst/>
          </a:prstGeom>
          <a:solidFill>
            <a:schemeClr val="accent3"/>
          </a:solidFill>
        </p:spPr>
        <p:txBody>
          <a:bodyPr wrap="none" rtlCol="0">
            <a:spAutoFit/>
          </a:bodyPr>
          <a:lstStyle>
            <a:defPPr>
              <a:defRPr lang="en-US"/>
            </a:defPPr>
            <a:lvl1pPr>
              <a:defRPr sz="1600">
                <a:solidFill>
                  <a:schemeClr val="bg1"/>
                </a:solidFill>
              </a:defRPr>
            </a:lvl1pPr>
          </a:lstStyle>
          <a:p>
            <a:r>
              <a:rPr lang="en-US" dirty="0">
                <a:solidFill>
                  <a:prstClr val="white"/>
                </a:solidFill>
                <a:latin typeface="Corbel"/>
              </a:rPr>
              <a:t>Utilities</a:t>
            </a:r>
          </a:p>
        </p:txBody>
      </p:sp>
    </p:spTree>
    <p:extLst>
      <p:ext uri="{BB962C8B-B14F-4D97-AF65-F5344CB8AC3E}">
        <p14:creationId xmlns:p14="http://schemas.microsoft.com/office/powerpoint/2010/main" val="31742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Verticals &amp; Use Cases</a:t>
            </a:r>
          </a:p>
        </p:txBody>
      </p:sp>
      <p:sp>
        <p:nvSpPr>
          <p:cNvPr id="5" name="Rectangle 4"/>
          <p:cNvSpPr/>
          <p:nvPr/>
        </p:nvSpPr>
        <p:spPr>
          <a:xfrm>
            <a:off x="668973" y="1239520"/>
            <a:ext cx="1920239" cy="5455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latin typeface="Arial"/>
                <a:cs typeface="Arial"/>
              </a:rPr>
              <a:t>Oil &amp; Gas</a:t>
            </a:r>
          </a:p>
        </p:txBody>
      </p:sp>
      <p:sp>
        <p:nvSpPr>
          <p:cNvPr id="6" name="Rectangle 5"/>
          <p:cNvSpPr/>
          <p:nvPr/>
        </p:nvSpPr>
        <p:spPr>
          <a:xfrm>
            <a:off x="2726036" y="1249680"/>
            <a:ext cx="1920239" cy="5455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latin typeface="Arial"/>
                <a:cs typeface="Arial"/>
              </a:rPr>
              <a:t>Utilities</a:t>
            </a:r>
          </a:p>
        </p:txBody>
      </p:sp>
      <p:sp>
        <p:nvSpPr>
          <p:cNvPr id="7" name="Rectangle 6"/>
          <p:cNvSpPr/>
          <p:nvPr/>
        </p:nvSpPr>
        <p:spPr>
          <a:xfrm>
            <a:off x="6837680" y="1239520"/>
            <a:ext cx="2499360" cy="5455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latin typeface="Arial"/>
                <a:cs typeface="Arial"/>
              </a:rPr>
              <a:t>Industrial Construction</a:t>
            </a:r>
          </a:p>
          <a:p>
            <a:pPr algn="ctr"/>
            <a:r>
              <a:rPr lang="en-US" sz="1400" dirty="0">
                <a:latin typeface="Arial"/>
                <a:cs typeface="Arial"/>
              </a:rPr>
              <a:t>(EPC)</a:t>
            </a:r>
          </a:p>
        </p:txBody>
      </p:sp>
      <p:sp>
        <p:nvSpPr>
          <p:cNvPr id="8" name="Rectangle 7"/>
          <p:cNvSpPr/>
          <p:nvPr/>
        </p:nvSpPr>
        <p:spPr>
          <a:xfrm>
            <a:off x="690880" y="5750560"/>
            <a:ext cx="10705928" cy="660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latin typeface="Arial"/>
                <a:cs typeface="Arial"/>
              </a:rPr>
              <a:t>Atomiton Stack</a:t>
            </a:r>
          </a:p>
        </p:txBody>
      </p:sp>
      <p:sp>
        <p:nvSpPr>
          <p:cNvPr id="9" name="Rectangle 8"/>
          <p:cNvSpPr/>
          <p:nvPr/>
        </p:nvSpPr>
        <p:spPr>
          <a:xfrm>
            <a:off x="4783099" y="1249680"/>
            <a:ext cx="1920239" cy="5455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latin typeface="Arial"/>
                <a:cs typeface="Arial"/>
              </a:rPr>
              <a:t>Process Manufacturing</a:t>
            </a:r>
          </a:p>
        </p:txBody>
      </p:sp>
      <p:sp>
        <p:nvSpPr>
          <p:cNvPr id="10" name="Rectangle 9"/>
          <p:cNvSpPr/>
          <p:nvPr/>
        </p:nvSpPr>
        <p:spPr>
          <a:xfrm>
            <a:off x="9458961" y="1229360"/>
            <a:ext cx="1940560" cy="54559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latin typeface="Arial"/>
                <a:cs typeface="Arial"/>
              </a:rPr>
              <a:t>Smart City</a:t>
            </a:r>
          </a:p>
        </p:txBody>
      </p:sp>
      <p:sp>
        <p:nvSpPr>
          <p:cNvPr id="11" name="Rectangle 10"/>
          <p:cNvSpPr/>
          <p:nvPr/>
        </p:nvSpPr>
        <p:spPr>
          <a:xfrm>
            <a:off x="679132" y="1899921"/>
            <a:ext cx="6036628" cy="3740910"/>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51680" y="3944320"/>
            <a:ext cx="2194560" cy="769441"/>
          </a:xfrm>
          <a:prstGeom prst="rect">
            <a:avLst/>
          </a:prstGeom>
          <a:noFill/>
        </p:spPr>
        <p:txBody>
          <a:bodyPr wrap="square" rtlCol="0">
            <a:spAutoFit/>
          </a:bodyPr>
          <a:lstStyle/>
          <a:p>
            <a:r>
              <a:rPr lang="en-US" sz="1100" b="1" dirty="0">
                <a:latin typeface="Arial"/>
                <a:cs typeface="Arial"/>
              </a:rPr>
              <a:t>Construction Surveillance</a:t>
            </a:r>
            <a:r>
              <a:rPr lang="en-US" sz="1100" dirty="0">
                <a:latin typeface="Arial"/>
                <a:cs typeface="Arial"/>
              </a:rPr>
              <a:t>: </a:t>
            </a:r>
            <a:r>
              <a:rPr lang="en-US" sz="1050" dirty="0">
                <a:latin typeface="Arial"/>
                <a:cs typeface="Arial"/>
              </a:rPr>
              <a:t>monitor and detect compliance violations, theft, and vandalism at construction sites using AI</a:t>
            </a:r>
          </a:p>
        </p:txBody>
      </p:sp>
      <p:sp>
        <p:nvSpPr>
          <p:cNvPr id="20" name="TextBox 19"/>
          <p:cNvSpPr txBox="1"/>
          <p:nvPr/>
        </p:nvSpPr>
        <p:spPr>
          <a:xfrm>
            <a:off x="1534159" y="4826000"/>
            <a:ext cx="2194560" cy="769441"/>
          </a:xfrm>
          <a:prstGeom prst="rect">
            <a:avLst/>
          </a:prstGeom>
          <a:noFill/>
        </p:spPr>
        <p:txBody>
          <a:bodyPr wrap="square" rtlCol="0">
            <a:spAutoFit/>
          </a:bodyPr>
          <a:lstStyle/>
          <a:p>
            <a:r>
              <a:rPr lang="en-US" sz="1100" b="1" dirty="0">
                <a:latin typeface="Arial"/>
                <a:cs typeface="Arial"/>
              </a:rPr>
              <a:t>Digital Metering</a:t>
            </a:r>
            <a:r>
              <a:rPr lang="en-US" sz="1100" dirty="0">
                <a:latin typeface="Arial"/>
                <a:cs typeface="Arial"/>
              </a:rPr>
              <a:t>: </a:t>
            </a:r>
            <a:r>
              <a:rPr lang="en-US" sz="1050" dirty="0">
                <a:latin typeface="Arial"/>
                <a:cs typeface="Arial"/>
              </a:rPr>
              <a:t>digitize and automate remote and on-site meter reading using artificial intelligence</a:t>
            </a:r>
          </a:p>
        </p:txBody>
      </p:sp>
      <p:sp>
        <p:nvSpPr>
          <p:cNvPr id="21" name="TextBox 20"/>
          <p:cNvSpPr txBox="1"/>
          <p:nvPr/>
        </p:nvSpPr>
        <p:spPr>
          <a:xfrm>
            <a:off x="1534159" y="3883585"/>
            <a:ext cx="2194560" cy="769441"/>
          </a:xfrm>
          <a:prstGeom prst="rect">
            <a:avLst/>
          </a:prstGeom>
          <a:noFill/>
        </p:spPr>
        <p:txBody>
          <a:bodyPr wrap="square" rtlCol="0">
            <a:spAutoFit/>
          </a:bodyPr>
          <a:lstStyle/>
          <a:p>
            <a:r>
              <a:rPr lang="en-US" sz="1100" b="1" dirty="0">
                <a:latin typeface="Arial"/>
                <a:cs typeface="Arial"/>
              </a:rPr>
              <a:t>Pipeline Integrity</a:t>
            </a:r>
            <a:r>
              <a:rPr lang="en-US" sz="1100" dirty="0">
                <a:latin typeface="Arial"/>
                <a:cs typeface="Arial"/>
              </a:rPr>
              <a:t>: </a:t>
            </a:r>
            <a:r>
              <a:rPr lang="en-US" sz="1050" dirty="0">
                <a:latin typeface="Arial"/>
                <a:cs typeface="Arial"/>
              </a:rPr>
              <a:t>monitor and detect remote pipeline incidences such as leak and vandalism using AI</a:t>
            </a:r>
          </a:p>
        </p:txBody>
      </p:sp>
      <p:sp>
        <p:nvSpPr>
          <p:cNvPr id="22" name="TextBox 21"/>
          <p:cNvSpPr txBox="1"/>
          <p:nvPr/>
        </p:nvSpPr>
        <p:spPr>
          <a:xfrm>
            <a:off x="1534159" y="2941171"/>
            <a:ext cx="2194560" cy="769441"/>
          </a:xfrm>
          <a:prstGeom prst="rect">
            <a:avLst/>
          </a:prstGeom>
          <a:noFill/>
        </p:spPr>
        <p:txBody>
          <a:bodyPr wrap="square" rtlCol="0">
            <a:spAutoFit/>
          </a:bodyPr>
          <a:lstStyle/>
          <a:p>
            <a:r>
              <a:rPr lang="en-US" sz="1100" b="1" dirty="0">
                <a:latin typeface="Arial"/>
                <a:cs typeface="Arial"/>
              </a:rPr>
              <a:t>Loading Optimization</a:t>
            </a:r>
            <a:r>
              <a:rPr lang="en-US" sz="1100" dirty="0">
                <a:latin typeface="Arial"/>
                <a:cs typeface="Arial"/>
              </a:rPr>
              <a:t>: </a:t>
            </a:r>
            <a:r>
              <a:rPr lang="en-US" sz="1050" dirty="0">
                <a:latin typeface="Arial"/>
                <a:cs typeface="Arial"/>
              </a:rPr>
              <a:t>increase loading throughput and reduce wait-time by using dynamic algorithms and queue prediction  </a:t>
            </a:r>
            <a:endParaRPr lang="en-US" sz="1100" dirty="0">
              <a:latin typeface="Arial"/>
              <a:cs typeface="Arial"/>
            </a:endParaRPr>
          </a:p>
        </p:txBody>
      </p:sp>
      <p:sp>
        <p:nvSpPr>
          <p:cNvPr id="23" name="TextBox 22"/>
          <p:cNvSpPr txBox="1"/>
          <p:nvPr/>
        </p:nvSpPr>
        <p:spPr>
          <a:xfrm>
            <a:off x="4551680" y="2011680"/>
            <a:ext cx="2194560" cy="738664"/>
          </a:xfrm>
          <a:prstGeom prst="rect">
            <a:avLst/>
          </a:prstGeom>
          <a:noFill/>
        </p:spPr>
        <p:txBody>
          <a:bodyPr wrap="square" rtlCol="0">
            <a:spAutoFit/>
          </a:bodyPr>
          <a:lstStyle/>
          <a:p>
            <a:r>
              <a:rPr lang="en-US" sz="1050" b="1" dirty="0">
                <a:latin typeface="Arial"/>
                <a:cs typeface="Arial"/>
              </a:rPr>
              <a:t>Steam Optimization</a:t>
            </a:r>
            <a:r>
              <a:rPr lang="en-US" sz="1050" dirty="0">
                <a:latin typeface="Arial"/>
                <a:cs typeface="Arial"/>
              </a:rPr>
              <a:t>: reduce steam costs by predicting demand, dynamic generation and sourcing decisions </a:t>
            </a:r>
          </a:p>
        </p:txBody>
      </p:sp>
      <p:sp>
        <p:nvSpPr>
          <p:cNvPr id="24" name="TextBox 23"/>
          <p:cNvSpPr txBox="1"/>
          <p:nvPr/>
        </p:nvSpPr>
        <p:spPr>
          <a:xfrm>
            <a:off x="1534159" y="2021840"/>
            <a:ext cx="2194560" cy="746358"/>
          </a:xfrm>
          <a:prstGeom prst="rect">
            <a:avLst/>
          </a:prstGeom>
          <a:noFill/>
        </p:spPr>
        <p:txBody>
          <a:bodyPr wrap="square" rtlCol="0">
            <a:spAutoFit/>
          </a:bodyPr>
          <a:lstStyle/>
          <a:p>
            <a:r>
              <a:rPr lang="en-US" sz="1100" b="1" dirty="0">
                <a:latin typeface="Arial"/>
                <a:cs typeface="Arial"/>
              </a:rPr>
              <a:t>Energy Optimization</a:t>
            </a:r>
            <a:r>
              <a:rPr lang="en-US" sz="1100" dirty="0">
                <a:latin typeface="Arial"/>
                <a:cs typeface="Arial"/>
              </a:rPr>
              <a:t>: </a:t>
            </a:r>
            <a:r>
              <a:rPr lang="en-US" sz="1050" dirty="0">
                <a:latin typeface="Arial"/>
                <a:cs typeface="Arial"/>
              </a:rPr>
              <a:t>reduce energy costs by predictive peak shaving/shifting, waste reduction and predictive responses</a:t>
            </a:r>
          </a:p>
        </p:txBody>
      </p:sp>
      <p:sp>
        <p:nvSpPr>
          <p:cNvPr id="25" name="Rectangle 24"/>
          <p:cNvSpPr/>
          <p:nvPr/>
        </p:nvSpPr>
        <p:spPr>
          <a:xfrm>
            <a:off x="6827520" y="1889760"/>
            <a:ext cx="2529840" cy="3749040"/>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0316086" y="1950720"/>
            <a:ext cx="1051560" cy="430887"/>
          </a:xfrm>
          <a:prstGeom prst="rect">
            <a:avLst/>
          </a:prstGeom>
          <a:noFill/>
        </p:spPr>
        <p:txBody>
          <a:bodyPr wrap="square" rtlCol="0">
            <a:spAutoFit/>
          </a:bodyPr>
          <a:lstStyle/>
          <a:p>
            <a:r>
              <a:rPr lang="en-US" sz="1100" b="1" dirty="0">
                <a:latin typeface="Arial"/>
                <a:cs typeface="Arial"/>
              </a:rPr>
              <a:t>Smart Parking</a:t>
            </a:r>
          </a:p>
        </p:txBody>
      </p:sp>
      <p:sp>
        <p:nvSpPr>
          <p:cNvPr id="28" name="Rectangle 27"/>
          <p:cNvSpPr/>
          <p:nvPr/>
        </p:nvSpPr>
        <p:spPr>
          <a:xfrm>
            <a:off x="9458960" y="1889760"/>
            <a:ext cx="1937848" cy="3749040"/>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551680" y="2893361"/>
            <a:ext cx="2194560" cy="938719"/>
          </a:xfrm>
          <a:prstGeom prst="rect">
            <a:avLst/>
          </a:prstGeom>
          <a:noFill/>
        </p:spPr>
        <p:txBody>
          <a:bodyPr wrap="square" rtlCol="0">
            <a:spAutoFit/>
          </a:bodyPr>
          <a:lstStyle/>
          <a:p>
            <a:r>
              <a:rPr lang="en-US" sz="1100" b="1" dirty="0">
                <a:latin typeface="Arial"/>
                <a:cs typeface="Arial"/>
              </a:rPr>
              <a:t>Asset intelligence</a:t>
            </a:r>
            <a:r>
              <a:rPr lang="en-US" sz="1100" dirty="0">
                <a:latin typeface="Arial"/>
                <a:cs typeface="Arial"/>
              </a:rPr>
              <a:t>: </a:t>
            </a:r>
            <a:r>
              <a:rPr lang="en-US" sz="1050" dirty="0">
                <a:latin typeface="Arial"/>
                <a:cs typeface="Arial"/>
              </a:rPr>
              <a:t>monitor and detect health issues and incidences of remote equipment at remote substations, compressor and pump stations </a:t>
            </a:r>
          </a:p>
        </p:txBody>
      </p:sp>
      <p:sp>
        <p:nvSpPr>
          <p:cNvPr id="31" name="TextBox 30"/>
          <p:cNvSpPr txBox="1"/>
          <p:nvPr/>
        </p:nvSpPr>
        <p:spPr>
          <a:xfrm>
            <a:off x="4551680" y="4826000"/>
            <a:ext cx="2194560" cy="600164"/>
          </a:xfrm>
          <a:prstGeom prst="rect">
            <a:avLst/>
          </a:prstGeom>
          <a:noFill/>
        </p:spPr>
        <p:txBody>
          <a:bodyPr wrap="square" rtlCol="0">
            <a:spAutoFit/>
          </a:bodyPr>
          <a:lstStyle/>
          <a:p>
            <a:r>
              <a:rPr lang="en-US" sz="1100" b="1" dirty="0">
                <a:latin typeface="Arial"/>
                <a:cs typeface="Arial"/>
              </a:rPr>
              <a:t>Safety Monitoring</a:t>
            </a:r>
            <a:r>
              <a:rPr lang="en-US" sz="1100" dirty="0">
                <a:latin typeface="Arial"/>
                <a:cs typeface="Arial"/>
              </a:rPr>
              <a:t>: </a:t>
            </a:r>
            <a:r>
              <a:rPr lang="en-US" sz="1050" dirty="0">
                <a:latin typeface="Arial"/>
                <a:cs typeface="Arial"/>
              </a:rPr>
              <a:t>monitor and recognize unsafe operational activities by personnel using AI</a:t>
            </a:r>
          </a:p>
        </p:txBody>
      </p:sp>
      <p:sp>
        <p:nvSpPr>
          <p:cNvPr id="32" name="TextBox 31"/>
          <p:cNvSpPr txBox="1"/>
          <p:nvPr/>
        </p:nvSpPr>
        <p:spPr>
          <a:xfrm>
            <a:off x="10316086" y="2432102"/>
            <a:ext cx="1051560" cy="430887"/>
          </a:xfrm>
          <a:prstGeom prst="rect">
            <a:avLst/>
          </a:prstGeom>
          <a:noFill/>
        </p:spPr>
        <p:txBody>
          <a:bodyPr wrap="square" rtlCol="0">
            <a:spAutoFit/>
          </a:bodyPr>
          <a:lstStyle/>
          <a:p>
            <a:r>
              <a:rPr lang="en-US" sz="1100" b="1" dirty="0">
                <a:latin typeface="Arial"/>
                <a:cs typeface="Arial"/>
              </a:rPr>
              <a:t>Smart Lighting</a:t>
            </a:r>
          </a:p>
        </p:txBody>
      </p:sp>
      <p:sp>
        <p:nvSpPr>
          <p:cNvPr id="33" name="TextBox 32"/>
          <p:cNvSpPr txBox="1"/>
          <p:nvPr/>
        </p:nvSpPr>
        <p:spPr>
          <a:xfrm>
            <a:off x="10316086" y="2913484"/>
            <a:ext cx="1051560" cy="600164"/>
          </a:xfrm>
          <a:prstGeom prst="rect">
            <a:avLst/>
          </a:prstGeom>
          <a:noFill/>
        </p:spPr>
        <p:txBody>
          <a:bodyPr wrap="square" rtlCol="0">
            <a:spAutoFit/>
          </a:bodyPr>
          <a:lstStyle/>
          <a:p>
            <a:r>
              <a:rPr lang="en-US" sz="1100" b="1" dirty="0">
                <a:latin typeface="Arial"/>
                <a:cs typeface="Arial"/>
              </a:rPr>
              <a:t>Waste Management</a:t>
            </a:r>
          </a:p>
        </p:txBody>
      </p:sp>
      <p:sp>
        <p:nvSpPr>
          <p:cNvPr id="34" name="TextBox 33"/>
          <p:cNvSpPr txBox="1"/>
          <p:nvPr/>
        </p:nvSpPr>
        <p:spPr>
          <a:xfrm>
            <a:off x="10316086" y="3394866"/>
            <a:ext cx="1051560" cy="430887"/>
          </a:xfrm>
          <a:prstGeom prst="rect">
            <a:avLst/>
          </a:prstGeom>
          <a:noFill/>
        </p:spPr>
        <p:txBody>
          <a:bodyPr wrap="square" rtlCol="0">
            <a:spAutoFit/>
          </a:bodyPr>
          <a:lstStyle/>
          <a:p>
            <a:r>
              <a:rPr lang="en-US" sz="1100" b="1" dirty="0">
                <a:latin typeface="Arial"/>
                <a:cs typeface="Arial"/>
              </a:rPr>
              <a:t>Smart Transit</a:t>
            </a:r>
          </a:p>
        </p:txBody>
      </p:sp>
      <p:sp>
        <p:nvSpPr>
          <p:cNvPr id="35" name="TextBox 34"/>
          <p:cNvSpPr txBox="1"/>
          <p:nvPr/>
        </p:nvSpPr>
        <p:spPr>
          <a:xfrm>
            <a:off x="10316086" y="3876248"/>
            <a:ext cx="1051560" cy="261610"/>
          </a:xfrm>
          <a:prstGeom prst="rect">
            <a:avLst/>
          </a:prstGeom>
          <a:noFill/>
        </p:spPr>
        <p:txBody>
          <a:bodyPr wrap="square" rtlCol="0">
            <a:spAutoFit/>
          </a:bodyPr>
          <a:lstStyle/>
          <a:p>
            <a:r>
              <a:rPr lang="en-US" sz="1100" b="1" dirty="0">
                <a:latin typeface="Arial"/>
                <a:cs typeface="Arial"/>
              </a:rPr>
              <a:t>Traffic</a:t>
            </a:r>
          </a:p>
        </p:txBody>
      </p:sp>
      <p:sp>
        <p:nvSpPr>
          <p:cNvPr id="36" name="TextBox 35"/>
          <p:cNvSpPr txBox="1"/>
          <p:nvPr/>
        </p:nvSpPr>
        <p:spPr>
          <a:xfrm>
            <a:off x="10316086" y="4188353"/>
            <a:ext cx="1051560" cy="430887"/>
          </a:xfrm>
          <a:prstGeom prst="rect">
            <a:avLst/>
          </a:prstGeom>
          <a:noFill/>
        </p:spPr>
        <p:txBody>
          <a:bodyPr wrap="square" rtlCol="0">
            <a:spAutoFit/>
          </a:bodyPr>
          <a:lstStyle/>
          <a:p>
            <a:r>
              <a:rPr lang="en-US" sz="1100" b="1" dirty="0">
                <a:latin typeface="Arial"/>
                <a:cs typeface="Arial"/>
              </a:rPr>
              <a:t>Safety &amp; Security</a:t>
            </a:r>
          </a:p>
        </p:txBody>
      </p:sp>
      <p:sp>
        <p:nvSpPr>
          <p:cNvPr id="37" name="TextBox 36"/>
          <p:cNvSpPr txBox="1"/>
          <p:nvPr/>
        </p:nvSpPr>
        <p:spPr>
          <a:xfrm>
            <a:off x="10316086" y="4669735"/>
            <a:ext cx="1051560" cy="430887"/>
          </a:xfrm>
          <a:prstGeom prst="rect">
            <a:avLst/>
          </a:prstGeom>
          <a:noFill/>
        </p:spPr>
        <p:txBody>
          <a:bodyPr wrap="square" rtlCol="0">
            <a:spAutoFit/>
          </a:bodyPr>
          <a:lstStyle/>
          <a:p>
            <a:r>
              <a:rPr lang="en-US" sz="1100" b="1" dirty="0">
                <a:latin typeface="Arial"/>
                <a:cs typeface="Arial"/>
              </a:rPr>
              <a:t>Environment Monitoring</a:t>
            </a:r>
          </a:p>
        </p:txBody>
      </p:sp>
      <p:sp>
        <p:nvSpPr>
          <p:cNvPr id="38" name="TextBox 37"/>
          <p:cNvSpPr txBox="1"/>
          <p:nvPr/>
        </p:nvSpPr>
        <p:spPr>
          <a:xfrm>
            <a:off x="10316086" y="5151120"/>
            <a:ext cx="1051560" cy="430887"/>
          </a:xfrm>
          <a:prstGeom prst="rect">
            <a:avLst/>
          </a:prstGeom>
          <a:noFill/>
        </p:spPr>
        <p:txBody>
          <a:bodyPr wrap="square" rtlCol="0">
            <a:spAutoFit/>
          </a:bodyPr>
          <a:lstStyle/>
          <a:p>
            <a:r>
              <a:rPr lang="en-US" sz="1100" b="1" dirty="0">
                <a:latin typeface="Arial"/>
                <a:cs typeface="Arial"/>
              </a:rPr>
              <a:t>Crowd Monitoring</a:t>
            </a:r>
          </a:p>
        </p:txBody>
      </p:sp>
      <p:sp>
        <p:nvSpPr>
          <p:cNvPr id="40" name="TextBox 39"/>
          <p:cNvSpPr txBox="1"/>
          <p:nvPr/>
        </p:nvSpPr>
        <p:spPr>
          <a:xfrm>
            <a:off x="7701281" y="1920240"/>
            <a:ext cx="1600200" cy="938719"/>
          </a:xfrm>
          <a:prstGeom prst="rect">
            <a:avLst/>
          </a:prstGeom>
          <a:noFill/>
        </p:spPr>
        <p:txBody>
          <a:bodyPr wrap="square" rtlCol="0">
            <a:spAutoFit/>
          </a:bodyPr>
          <a:lstStyle/>
          <a:p>
            <a:r>
              <a:rPr lang="en-US" sz="1100" b="1" dirty="0">
                <a:latin typeface="Arial"/>
                <a:cs typeface="Arial"/>
              </a:rPr>
              <a:t>Asset Productivity</a:t>
            </a:r>
            <a:r>
              <a:rPr lang="en-US" sz="1100" dirty="0">
                <a:latin typeface="Arial"/>
                <a:cs typeface="Arial"/>
              </a:rPr>
              <a:t>:</a:t>
            </a:r>
          </a:p>
          <a:p>
            <a:r>
              <a:rPr lang="en-US" sz="1050" dirty="0">
                <a:latin typeface="Arial"/>
                <a:cs typeface="Arial"/>
              </a:rPr>
              <a:t>location, health, availability of assets to support  project productivity</a:t>
            </a:r>
          </a:p>
        </p:txBody>
      </p:sp>
      <p:sp>
        <p:nvSpPr>
          <p:cNvPr id="41" name="TextBox 40"/>
          <p:cNvSpPr txBox="1"/>
          <p:nvPr/>
        </p:nvSpPr>
        <p:spPr>
          <a:xfrm>
            <a:off x="7701281" y="2954265"/>
            <a:ext cx="1600200" cy="769441"/>
          </a:xfrm>
          <a:prstGeom prst="rect">
            <a:avLst/>
          </a:prstGeom>
          <a:noFill/>
        </p:spPr>
        <p:txBody>
          <a:bodyPr wrap="square" rtlCol="0">
            <a:spAutoFit/>
          </a:bodyPr>
          <a:lstStyle/>
          <a:p>
            <a:r>
              <a:rPr lang="en-US" sz="1100" b="1" dirty="0">
                <a:latin typeface="Arial"/>
                <a:cs typeface="Arial"/>
              </a:rPr>
              <a:t>Smart Fuel</a:t>
            </a:r>
            <a:r>
              <a:rPr lang="en-US" sz="1100" dirty="0">
                <a:latin typeface="Arial"/>
                <a:cs typeface="Arial"/>
              </a:rPr>
              <a:t>: </a:t>
            </a:r>
            <a:r>
              <a:rPr lang="en-US" sz="1050" dirty="0">
                <a:latin typeface="Arial"/>
                <a:cs typeface="Arial"/>
              </a:rPr>
              <a:t>predictive management of fuels and gases to ensure project continuity</a:t>
            </a:r>
          </a:p>
        </p:txBody>
      </p:sp>
      <p:sp>
        <p:nvSpPr>
          <p:cNvPr id="42" name="TextBox 41"/>
          <p:cNvSpPr txBox="1"/>
          <p:nvPr/>
        </p:nvSpPr>
        <p:spPr>
          <a:xfrm>
            <a:off x="7701281" y="3819012"/>
            <a:ext cx="1600200" cy="584776"/>
          </a:xfrm>
          <a:prstGeom prst="rect">
            <a:avLst/>
          </a:prstGeom>
          <a:noFill/>
        </p:spPr>
        <p:txBody>
          <a:bodyPr wrap="square" rtlCol="0">
            <a:spAutoFit/>
          </a:bodyPr>
          <a:lstStyle/>
          <a:p>
            <a:r>
              <a:rPr lang="en-US" sz="1100" b="1" dirty="0">
                <a:latin typeface="Arial"/>
                <a:cs typeface="Arial"/>
              </a:rPr>
              <a:t>Smart Material</a:t>
            </a:r>
            <a:r>
              <a:rPr lang="en-US" sz="1100" dirty="0">
                <a:latin typeface="Arial"/>
                <a:cs typeface="Arial"/>
              </a:rPr>
              <a:t>: </a:t>
            </a:r>
            <a:r>
              <a:rPr lang="en-US" sz="1050" dirty="0">
                <a:latin typeface="Arial"/>
                <a:cs typeface="Arial"/>
              </a:rPr>
              <a:t>tracking material throughout supply chain</a:t>
            </a:r>
          </a:p>
        </p:txBody>
      </p:sp>
      <p:sp>
        <p:nvSpPr>
          <p:cNvPr id="43" name="TextBox 42"/>
          <p:cNvSpPr txBox="1"/>
          <p:nvPr/>
        </p:nvSpPr>
        <p:spPr>
          <a:xfrm>
            <a:off x="7701281" y="4551680"/>
            <a:ext cx="1600200" cy="1077218"/>
          </a:xfrm>
          <a:prstGeom prst="rect">
            <a:avLst/>
          </a:prstGeom>
          <a:noFill/>
        </p:spPr>
        <p:txBody>
          <a:bodyPr wrap="square" rtlCol="0">
            <a:spAutoFit/>
          </a:bodyPr>
          <a:lstStyle/>
          <a:p>
            <a:r>
              <a:rPr lang="en-US" sz="1100" b="1" dirty="0">
                <a:latin typeface="Arial"/>
                <a:cs typeface="Arial"/>
              </a:rPr>
              <a:t>Smart Activities</a:t>
            </a:r>
            <a:r>
              <a:rPr lang="en-US" sz="1100" dirty="0">
                <a:latin typeface="Arial"/>
                <a:cs typeface="Arial"/>
              </a:rPr>
              <a:t>: </a:t>
            </a:r>
            <a:r>
              <a:rPr lang="en-US" sz="1050" dirty="0">
                <a:latin typeface="Arial"/>
                <a:cs typeface="Arial"/>
              </a:rPr>
              <a:t>monitor the progress and quality of key activities (e.g. welding, spooling) to ensure project on-time </a:t>
            </a:r>
            <a:r>
              <a:rPr lang="en-US" sz="1100" dirty="0">
                <a:latin typeface="Arial"/>
                <a:cs typeface="Arial"/>
              </a:rPr>
              <a:t> </a:t>
            </a:r>
          </a:p>
        </p:txBody>
      </p:sp>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7062" y="4914979"/>
            <a:ext cx="822960" cy="548640"/>
          </a:xfrm>
          <a:prstGeom prst="roundRect">
            <a:avLst/>
          </a:prstGeom>
        </p:spPr>
      </p:pic>
      <p:pic>
        <p:nvPicPr>
          <p:cNvPr id="49" name="Picture 48" descr="shutterstock_102775764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027" y="3990073"/>
            <a:ext cx="821103" cy="548640"/>
          </a:xfrm>
          <a:prstGeom prst="roundRect">
            <a:avLst/>
          </a:prstGeom>
        </p:spPr>
      </p:pic>
      <p:pic>
        <p:nvPicPr>
          <p:cNvPr id="50" name="Picture 49" descr="shutterstock_29744064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027" y="4925139"/>
            <a:ext cx="821104" cy="548640"/>
          </a:xfrm>
          <a:prstGeom prst="roundRect">
            <a:avLst/>
          </a:prstGeom>
        </p:spPr>
      </p:pic>
      <p:pic>
        <p:nvPicPr>
          <p:cNvPr id="51" name="Picture 50" descr="shutterstock_55674194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027" y="2140259"/>
            <a:ext cx="817864" cy="548640"/>
          </a:xfrm>
          <a:prstGeom prst="roundRect">
            <a:avLst/>
          </a:prstGeom>
        </p:spPr>
      </p:pic>
      <p:pic>
        <p:nvPicPr>
          <p:cNvPr id="52" name="Picture 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7062" y="2140259"/>
            <a:ext cx="823260" cy="548640"/>
          </a:xfrm>
          <a:prstGeom prst="roundRect">
            <a:avLst/>
          </a:prstGeom>
        </p:spPr>
      </p:pic>
      <p:pic>
        <p:nvPicPr>
          <p:cNvPr id="53" name="Picture 5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2027" y="3065166"/>
            <a:ext cx="814797" cy="548640"/>
          </a:xfrm>
          <a:prstGeom prst="roundRect">
            <a:avLst/>
          </a:prstGeom>
        </p:spPr>
      </p:pic>
      <p:pic>
        <p:nvPicPr>
          <p:cNvPr id="54" name="Picture 5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47062" y="3065166"/>
            <a:ext cx="813236" cy="548640"/>
          </a:xfrm>
          <a:prstGeom prst="roundRect">
            <a:avLst/>
          </a:prstGeom>
        </p:spPr>
      </p:pic>
      <p:pic>
        <p:nvPicPr>
          <p:cNvPr id="55" name="Picture 5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747062" y="3990073"/>
            <a:ext cx="821660" cy="548640"/>
          </a:xfrm>
          <a:prstGeom prst="roundRect">
            <a:avLst/>
          </a:prstGeom>
        </p:spPr>
      </p:pic>
      <p:pic>
        <p:nvPicPr>
          <p:cNvPr id="56" name="Picture 5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888480" y="2140259"/>
            <a:ext cx="821078" cy="548640"/>
          </a:xfrm>
          <a:prstGeom prst="roundRect">
            <a:avLst/>
          </a:prstGeom>
        </p:spPr>
      </p:pic>
      <p:pic>
        <p:nvPicPr>
          <p:cNvPr id="57" name="Picture 5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83400" y="3065166"/>
            <a:ext cx="819676" cy="548640"/>
          </a:xfrm>
          <a:prstGeom prst="roundRect">
            <a:avLst/>
          </a:prstGeom>
        </p:spPr>
      </p:pic>
      <p:pic>
        <p:nvPicPr>
          <p:cNvPr id="58" name="Picture 57"/>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888480" y="3990073"/>
            <a:ext cx="822960" cy="548640"/>
          </a:xfrm>
          <a:prstGeom prst="roundRect">
            <a:avLst/>
          </a:prstGeom>
        </p:spPr>
      </p:pic>
      <p:pic>
        <p:nvPicPr>
          <p:cNvPr id="59" name="Picture 5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888481" y="4914979"/>
            <a:ext cx="822961" cy="548640"/>
          </a:xfrm>
          <a:prstGeom prst="roundRect">
            <a:avLst/>
          </a:prstGeom>
        </p:spPr>
      </p:pic>
      <p:pic>
        <p:nvPicPr>
          <p:cNvPr id="3" name="Picture 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573163" y="1951783"/>
            <a:ext cx="614777" cy="411480"/>
          </a:xfrm>
          <a:prstGeom prst="roundRect">
            <a:avLst/>
          </a:prstGeom>
        </p:spPr>
      </p:pic>
      <p:pic>
        <p:nvPicPr>
          <p:cNvPr id="12" name="Picture 11"/>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573163" y="2410647"/>
            <a:ext cx="615490" cy="411480"/>
          </a:xfrm>
          <a:prstGeom prst="roundRect">
            <a:avLst/>
          </a:prstGeom>
        </p:spPr>
      </p:pic>
      <p:pic>
        <p:nvPicPr>
          <p:cNvPr id="13" name="Picture 12"/>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573163" y="2869511"/>
            <a:ext cx="617143" cy="411480"/>
          </a:xfrm>
          <a:prstGeom prst="roundRect">
            <a:avLst/>
          </a:prstGeom>
        </p:spPr>
      </p:pic>
      <p:pic>
        <p:nvPicPr>
          <p:cNvPr id="14" name="Picture 13"/>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9573163" y="3328375"/>
            <a:ext cx="617102" cy="411480"/>
          </a:xfrm>
          <a:prstGeom prst="roundRect">
            <a:avLst/>
          </a:prstGeom>
        </p:spPr>
      </p:pic>
      <p:pic>
        <p:nvPicPr>
          <p:cNvPr id="15" name="Picture 14"/>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9573163" y="3787239"/>
            <a:ext cx="617220" cy="411480"/>
          </a:xfrm>
          <a:prstGeom prst="round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573163" y="4246103"/>
            <a:ext cx="614954" cy="411480"/>
          </a:xfrm>
          <a:prstGeom prst="roundRect">
            <a:avLst/>
          </a:prstGeom>
        </p:spPr>
      </p:pic>
      <p:pic>
        <p:nvPicPr>
          <p:cNvPr id="17" name="Picture 16"/>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9573163" y="4704967"/>
            <a:ext cx="617220" cy="411480"/>
          </a:xfrm>
          <a:prstGeom prst="roundRect">
            <a:avLst/>
          </a:prstGeom>
        </p:spPr>
      </p:pic>
      <p:pic>
        <p:nvPicPr>
          <p:cNvPr id="18" name="Picture 17"/>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9573163" y="5163834"/>
            <a:ext cx="621362" cy="411480"/>
          </a:xfrm>
          <a:prstGeom prst="roundRect">
            <a:avLst/>
          </a:prstGeom>
        </p:spPr>
      </p:pic>
    </p:spTree>
    <p:extLst>
      <p:ext uri="{BB962C8B-B14F-4D97-AF65-F5344CB8AC3E}">
        <p14:creationId xmlns:p14="http://schemas.microsoft.com/office/powerpoint/2010/main" val="228246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91575" y="5178624"/>
            <a:ext cx="1821331" cy="307777"/>
          </a:xfrm>
          <a:prstGeom prst="rect">
            <a:avLst/>
          </a:prstGeom>
          <a:solidFill>
            <a:schemeClr val="accent3">
              <a:lumMod val="20000"/>
              <a:lumOff val="80000"/>
            </a:schemeClr>
          </a:solidFill>
        </p:spPr>
        <p:txBody>
          <a:bodyPr wrap="none" rtlCol="0">
            <a:spAutoFit/>
          </a:bodyPr>
          <a:lstStyle/>
          <a:p>
            <a:pPr algn="ctr"/>
            <a:r>
              <a:rPr lang="en-US" sz="1400" dirty="0"/>
              <a:t>Connected to Vehicles</a:t>
            </a:r>
          </a:p>
        </p:txBody>
      </p:sp>
      <p:sp>
        <p:nvSpPr>
          <p:cNvPr id="6" name="TextBox 5"/>
          <p:cNvSpPr txBox="1"/>
          <p:nvPr/>
        </p:nvSpPr>
        <p:spPr>
          <a:xfrm>
            <a:off x="6365240" y="5178624"/>
            <a:ext cx="2468880" cy="307777"/>
          </a:xfrm>
          <a:prstGeom prst="rect">
            <a:avLst/>
          </a:prstGeom>
          <a:solidFill>
            <a:schemeClr val="accent3">
              <a:lumMod val="20000"/>
              <a:lumOff val="80000"/>
            </a:schemeClr>
          </a:solidFill>
        </p:spPr>
        <p:txBody>
          <a:bodyPr wrap="square" rtlCol="0">
            <a:spAutoFit/>
          </a:bodyPr>
          <a:lstStyle/>
          <a:p>
            <a:pPr algn="ctr"/>
            <a:r>
              <a:rPr lang="en-US" sz="1400" dirty="0"/>
              <a:t>Connected to Moving Assets</a:t>
            </a:r>
          </a:p>
        </p:txBody>
      </p:sp>
      <p:sp>
        <p:nvSpPr>
          <p:cNvPr id="7" name="TextBox 6"/>
          <p:cNvSpPr txBox="1"/>
          <p:nvPr/>
        </p:nvSpPr>
        <p:spPr>
          <a:xfrm>
            <a:off x="960120" y="5178624"/>
            <a:ext cx="2468880" cy="307777"/>
          </a:xfrm>
          <a:prstGeom prst="rect">
            <a:avLst/>
          </a:prstGeom>
          <a:solidFill>
            <a:schemeClr val="accent3">
              <a:lumMod val="20000"/>
              <a:lumOff val="80000"/>
            </a:schemeClr>
          </a:solidFill>
        </p:spPr>
        <p:txBody>
          <a:bodyPr wrap="square" rtlCol="0">
            <a:spAutoFit/>
          </a:bodyPr>
          <a:lstStyle/>
          <a:p>
            <a:pPr algn="ctr"/>
            <a:r>
              <a:rPr lang="en-US" sz="1400" dirty="0"/>
              <a:t>Connected to sensors/devices</a:t>
            </a:r>
          </a:p>
        </p:txBody>
      </p:sp>
      <p:sp>
        <p:nvSpPr>
          <p:cNvPr id="8" name="TextBox 7"/>
          <p:cNvSpPr txBox="1"/>
          <p:nvPr/>
        </p:nvSpPr>
        <p:spPr>
          <a:xfrm>
            <a:off x="3662680" y="5178624"/>
            <a:ext cx="2468880" cy="307777"/>
          </a:xfrm>
          <a:prstGeom prst="rect">
            <a:avLst/>
          </a:prstGeom>
          <a:solidFill>
            <a:schemeClr val="accent3">
              <a:lumMod val="20000"/>
              <a:lumOff val="80000"/>
            </a:schemeClr>
          </a:solidFill>
        </p:spPr>
        <p:txBody>
          <a:bodyPr wrap="square" rtlCol="0">
            <a:spAutoFit/>
          </a:bodyPr>
          <a:lstStyle/>
          <a:p>
            <a:pPr algn="ctr"/>
            <a:r>
              <a:rPr lang="en-US" sz="1400" dirty="0"/>
              <a:t>Connected to fixed machines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2600" y="5638800"/>
            <a:ext cx="894080" cy="50292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9400" y="5638800"/>
            <a:ext cx="693686" cy="502920"/>
          </a:xfrm>
          <a:prstGeom prst="rect">
            <a:avLst/>
          </a:prstGeom>
        </p:spPr>
      </p:pic>
      <p:pic>
        <p:nvPicPr>
          <p:cNvPr id="11" name="Picture 1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5601" y="5638800"/>
            <a:ext cx="657411" cy="50292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1" y="5638800"/>
            <a:ext cx="692643" cy="50292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38600" y="5638800"/>
            <a:ext cx="894080" cy="502920"/>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81600" y="5638800"/>
            <a:ext cx="551200" cy="502920"/>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77230" y="5638800"/>
            <a:ext cx="703971" cy="502920"/>
          </a:xfrm>
          <a:prstGeom prst="rect">
            <a:avLst/>
          </a:prstGeom>
        </p:spPr>
      </p:pic>
      <p:pic>
        <p:nvPicPr>
          <p:cNvPr id="16" name="Picture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69546" y="5638800"/>
            <a:ext cx="802254" cy="502920"/>
          </a:xfrm>
          <a:prstGeom prst="rect">
            <a:avLst/>
          </a:prstGeom>
        </p:spPr>
      </p:pic>
      <p:grpSp>
        <p:nvGrpSpPr>
          <p:cNvPr id="17" name="Group 16"/>
          <p:cNvGrpSpPr/>
          <p:nvPr/>
        </p:nvGrpSpPr>
        <p:grpSpPr>
          <a:xfrm>
            <a:off x="822960" y="1752600"/>
            <a:ext cx="1645920" cy="2667000"/>
            <a:chOff x="821372" y="1752600"/>
            <a:chExt cx="1645920" cy="2667000"/>
          </a:xfrm>
        </p:grpSpPr>
        <p:sp>
          <p:nvSpPr>
            <p:cNvPr id="18" name="TextBox 17"/>
            <p:cNvSpPr txBox="1"/>
            <p:nvPr/>
          </p:nvSpPr>
          <p:spPr>
            <a:xfrm>
              <a:off x="821372" y="1752600"/>
              <a:ext cx="1645920" cy="530352"/>
            </a:xfrm>
            <a:prstGeom prst="rect">
              <a:avLst/>
            </a:prstGeom>
            <a:solidFill>
              <a:schemeClr val="accent3">
                <a:lumMod val="40000"/>
                <a:lumOff val="60000"/>
              </a:schemeClr>
            </a:solidFill>
          </p:spPr>
          <p:txBody>
            <a:bodyPr wrap="none" rtlCol="0" anchor="ctr">
              <a:noAutofit/>
            </a:bodyPr>
            <a:lstStyle/>
            <a:p>
              <a:pPr algn="ctr">
                <a:lnSpc>
                  <a:spcPct val="90000"/>
                </a:lnSpc>
              </a:pPr>
              <a:r>
                <a:rPr lang="en-US" sz="1500" dirty="0"/>
                <a:t>Industrial</a:t>
              </a:r>
            </a:p>
            <a:p>
              <a:pPr algn="ctr">
                <a:lnSpc>
                  <a:spcPct val="90000"/>
                </a:lnSpc>
              </a:pPr>
              <a:r>
                <a:rPr lang="en-US" sz="1500" dirty="0"/>
                <a:t>Plants</a:t>
              </a:r>
            </a:p>
          </p:txBody>
        </p:sp>
        <p:pic>
          <p:nvPicPr>
            <p:cNvPr id="19" name="Picture 18" descr="shutterstock_64535452 (1).jpg"/>
            <p:cNvPicPr>
              <a:picLocks/>
            </p:cNvPicPr>
            <p:nvPr/>
          </p:nvPicPr>
          <p:blipFill>
            <a:blip r:embed="rId10" cstate="screen">
              <a:extLst>
                <a:ext uri="{28A0092B-C50C-407E-A947-70E740481C1C}">
                  <a14:useLocalDpi xmlns:a14="http://schemas.microsoft.com/office/drawing/2010/main"/>
                </a:ext>
              </a:extLst>
            </a:blip>
            <a:stretch>
              <a:fillRect/>
            </a:stretch>
          </p:blipFill>
          <p:spPr>
            <a:xfrm>
              <a:off x="958532" y="2438400"/>
              <a:ext cx="1371600" cy="914400"/>
            </a:xfrm>
            <a:prstGeom prst="rect">
              <a:avLst/>
            </a:prstGeom>
          </p:spPr>
        </p:pic>
        <p:pic>
          <p:nvPicPr>
            <p:cNvPr id="20" name="Picture 19" descr="shutterstock_189308753.jpg"/>
            <p:cNvPicPr>
              <a:picLocks/>
            </p:cNvPicPr>
            <p:nvPr/>
          </p:nvPicPr>
          <p:blipFill>
            <a:blip r:embed="rId11" cstate="screen">
              <a:extLst>
                <a:ext uri="{28A0092B-C50C-407E-A947-70E740481C1C}">
                  <a14:useLocalDpi xmlns:a14="http://schemas.microsoft.com/office/drawing/2010/main"/>
                </a:ext>
              </a:extLst>
            </a:blip>
            <a:stretch>
              <a:fillRect/>
            </a:stretch>
          </p:blipFill>
          <p:spPr>
            <a:xfrm>
              <a:off x="958532" y="3429000"/>
              <a:ext cx="1371600" cy="914400"/>
            </a:xfrm>
            <a:prstGeom prst="rect">
              <a:avLst/>
            </a:prstGeom>
          </p:spPr>
        </p:pic>
        <p:sp>
          <p:nvSpPr>
            <p:cNvPr id="21" name="Rounded Rectangle 20"/>
            <p:cNvSpPr/>
            <p:nvPr/>
          </p:nvSpPr>
          <p:spPr>
            <a:xfrm>
              <a:off x="867092" y="2362200"/>
              <a:ext cx="1554480" cy="2057400"/>
            </a:xfrm>
            <a:prstGeom prst="roundRect">
              <a:avLst>
                <a:gd name="adj" fmla="val 5112"/>
              </a:avLst>
            </a:prstGeom>
            <a:no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654808" y="1752600"/>
            <a:ext cx="1645920" cy="2667000"/>
            <a:chOff x="2653220" y="1752600"/>
            <a:chExt cx="1645920" cy="2667000"/>
          </a:xfrm>
        </p:grpSpPr>
        <p:sp>
          <p:nvSpPr>
            <p:cNvPr id="23" name="TextBox 22"/>
            <p:cNvSpPr txBox="1"/>
            <p:nvPr/>
          </p:nvSpPr>
          <p:spPr>
            <a:xfrm>
              <a:off x="2653220" y="1752600"/>
              <a:ext cx="1645920" cy="530352"/>
            </a:xfrm>
            <a:prstGeom prst="rect">
              <a:avLst/>
            </a:prstGeom>
            <a:solidFill>
              <a:schemeClr val="accent3">
                <a:lumMod val="40000"/>
                <a:lumOff val="60000"/>
              </a:schemeClr>
            </a:solidFill>
          </p:spPr>
          <p:txBody>
            <a:bodyPr wrap="square" rtlCol="0" anchor="ctr">
              <a:noAutofit/>
            </a:bodyPr>
            <a:lstStyle/>
            <a:p>
              <a:pPr algn="ctr">
                <a:lnSpc>
                  <a:spcPct val="90000"/>
                </a:lnSpc>
              </a:pPr>
              <a:r>
                <a:rPr lang="en-US" sz="1500" dirty="0"/>
                <a:t>Remote Infrastructure</a:t>
              </a:r>
            </a:p>
          </p:txBody>
        </p:sp>
        <p:pic>
          <p:nvPicPr>
            <p:cNvPr id="24" name="Picture 23" descr="shutterstock_124875418.jpg"/>
            <p:cNvPicPr>
              <a:picLocks/>
            </p:cNvPicPr>
            <p:nvPr/>
          </p:nvPicPr>
          <p:blipFill>
            <a:blip r:embed="rId12" cstate="screen">
              <a:extLst>
                <a:ext uri="{28A0092B-C50C-407E-A947-70E740481C1C}">
                  <a14:useLocalDpi xmlns:a14="http://schemas.microsoft.com/office/drawing/2010/main"/>
                </a:ext>
              </a:extLst>
            </a:blip>
            <a:stretch>
              <a:fillRect/>
            </a:stretch>
          </p:blipFill>
          <p:spPr>
            <a:xfrm>
              <a:off x="2790380" y="2438400"/>
              <a:ext cx="1371600" cy="914400"/>
            </a:xfrm>
            <a:prstGeom prst="rect">
              <a:avLst/>
            </a:prstGeom>
          </p:spPr>
        </p:pic>
        <p:pic>
          <p:nvPicPr>
            <p:cNvPr id="25" name="Picture 24" descr="shutterstock_233363137.jpg"/>
            <p:cNvPicPr>
              <a:picLocks/>
            </p:cNvPicPr>
            <p:nvPr/>
          </p:nvPicPr>
          <p:blipFill>
            <a:blip r:embed="rId13" cstate="screen">
              <a:extLst>
                <a:ext uri="{28A0092B-C50C-407E-A947-70E740481C1C}">
                  <a14:useLocalDpi xmlns:a14="http://schemas.microsoft.com/office/drawing/2010/main"/>
                </a:ext>
              </a:extLst>
            </a:blip>
            <a:stretch>
              <a:fillRect/>
            </a:stretch>
          </p:blipFill>
          <p:spPr>
            <a:xfrm>
              <a:off x="2790380" y="3429000"/>
              <a:ext cx="1371600" cy="914400"/>
            </a:xfrm>
            <a:prstGeom prst="rect">
              <a:avLst/>
            </a:prstGeom>
          </p:spPr>
        </p:pic>
        <p:sp>
          <p:nvSpPr>
            <p:cNvPr id="26" name="Rounded Rectangle 25"/>
            <p:cNvSpPr/>
            <p:nvPr/>
          </p:nvSpPr>
          <p:spPr>
            <a:xfrm>
              <a:off x="2698940" y="2362200"/>
              <a:ext cx="1554480" cy="2057400"/>
            </a:xfrm>
            <a:prstGeom prst="roundRect">
              <a:avLst>
                <a:gd name="adj" fmla="val 5112"/>
              </a:avLst>
            </a:prstGeom>
            <a:no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486656" y="1752600"/>
            <a:ext cx="1645920" cy="2667000"/>
            <a:chOff x="4485068" y="1752600"/>
            <a:chExt cx="1645920" cy="2667000"/>
          </a:xfrm>
        </p:grpSpPr>
        <p:pic>
          <p:nvPicPr>
            <p:cNvPr id="28" name="Picture 27" descr="shutterstock_47043229.jpg"/>
            <p:cNvPicPr>
              <a:picLocks/>
            </p:cNvPicPr>
            <p:nvPr/>
          </p:nvPicPr>
          <p:blipFill>
            <a:blip r:embed="rId14" cstate="screen">
              <a:extLst>
                <a:ext uri="{28A0092B-C50C-407E-A947-70E740481C1C}">
                  <a14:useLocalDpi xmlns:a14="http://schemas.microsoft.com/office/drawing/2010/main"/>
                </a:ext>
              </a:extLst>
            </a:blip>
            <a:stretch>
              <a:fillRect/>
            </a:stretch>
          </p:blipFill>
          <p:spPr>
            <a:xfrm>
              <a:off x="4622228" y="3429000"/>
              <a:ext cx="1371600" cy="914400"/>
            </a:xfrm>
            <a:prstGeom prst="rect">
              <a:avLst/>
            </a:prstGeom>
          </p:spPr>
        </p:pic>
        <p:pic>
          <p:nvPicPr>
            <p:cNvPr id="29" name="Picture 28" descr="shutterstock_137364398.jpg"/>
            <p:cNvPicPr>
              <a:picLocks/>
            </p:cNvPicPr>
            <p:nvPr/>
          </p:nvPicPr>
          <p:blipFill>
            <a:blip r:embed="rId15" cstate="screen">
              <a:extLst>
                <a:ext uri="{28A0092B-C50C-407E-A947-70E740481C1C}">
                  <a14:useLocalDpi xmlns:a14="http://schemas.microsoft.com/office/drawing/2010/main"/>
                </a:ext>
              </a:extLst>
            </a:blip>
            <a:stretch>
              <a:fillRect/>
            </a:stretch>
          </p:blipFill>
          <p:spPr>
            <a:xfrm>
              <a:off x="4622228" y="2438400"/>
              <a:ext cx="1371600" cy="914400"/>
            </a:xfrm>
            <a:prstGeom prst="rect">
              <a:avLst/>
            </a:prstGeom>
          </p:spPr>
        </p:pic>
        <p:sp>
          <p:nvSpPr>
            <p:cNvPr id="30" name="TextBox 29"/>
            <p:cNvSpPr txBox="1"/>
            <p:nvPr/>
          </p:nvSpPr>
          <p:spPr>
            <a:xfrm>
              <a:off x="4485068" y="1752600"/>
              <a:ext cx="1645920" cy="530352"/>
            </a:xfrm>
            <a:prstGeom prst="rect">
              <a:avLst/>
            </a:prstGeom>
            <a:solidFill>
              <a:schemeClr val="accent3">
                <a:lumMod val="40000"/>
                <a:lumOff val="60000"/>
              </a:schemeClr>
            </a:solidFill>
          </p:spPr>
          <p:txBody>
            <a:bodyPr wrap="none" rtlCol="0" anchor="ctr">
              <a:noAutofit/>
            </a:bodyPr>
            <a:lstStyle/>
            <a:p>
              <a:pPr algn="ctr">
                <a:lnSpc>
                  <a:spcPct val="90000"/>
                </a:lnSpc>
              </a:pPr>
              <a:r>
                <a:rPr lang="en-US" sz="1500" dirty="0"/>
                <a:t>Project Sites</a:t>
              </a:r>
            </a:p>
          </p:txBody>
        </p:sp>
        <p:sp>
          <p:nvSpPr>
            <p:cNvPr id="31" name="Rounded Rectangle 30"/>
            <p:cNvSpPr/>
            <p:nvPr/>
          </p:nvSpPr>
          <p:spPr>
            <a:xfrm>
              <a:off x="4530788" y="2362200"/>
              <a:ext cx="1554480" cy="2057400"/>
            </a:xfrm>
            <a:prstGeom prst="roundRect">
              <a:avLst>
                <a:gd name="adj" fmla="val 5112"/>
              </a:avLst>
            </a:prstGeom>
            <a:no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318504" y="1752600"/>
            <a:ext cx="1645920" cy="2667000"/>
            <a:chOff x="6316916" y="1752600"/>
            <a:chExt cx="1645920" cy="2667000"/>
          </a:xfrm>
        </p:grpSpPr>
        <p:sp>
          <p:nvSpPr>
            <p:cNvPr id="33" name="TextBox 32"/>
            <p:cNvSpPr txBox="1"/>
            <p:nvPr/>
          </p:nvSpPr>
          <p:spPr>
            <a:xfrm>
              <a:off x="6316916" y="1752600"/>
              <a:ext cx="1645920" cy="530352"/>
            </a:xfrm>
            <a:prstGeom prst="rect">
              <a:avLst/>
            </a:prstGeom>
            <a:solidFill>
              <a:schemeClr val="accent3">
                <a:lumMod val="40000"/>
                <a:lumOff val="60000"/>
              </a:schemeClr>
            </a:solidFill>
          </p:spPr>
          <p:txBody>
            <a:bodyPr wrap="square" rtlCol="0" anchor="ctr">
              <a:noAutofit/>
            </a:bodyPr>
            <a:lstStyle/>
            <a:p>
              <a:pPr algn="ctr">
                <a:lnSpc>
                  <a:spcPct val="90000"/>
                </a:lnSpc>
              </a:pPr>
              <a:r>
                <a:rPr lang="en-US" sz="1500" dirty="0"/>
                <a:t>Factory &amp; Facilities</a:t>
              </a:r>
            </a:p>
          </p:txBody>
        </p:sp>
        <p:pic>
          <p:nvPicPr>
            <p:cNvPr id="34" name="Picture 33" descr="shutterstock_274728257.jpg"/>
            <p:cNvPicPr>
              <a:picLocks/>
            </p:cNvPicPr>
            <p:nvPr/>
          </p:nvPicPr>
          <p:blipFill>
            <a:blip r:embed="rId16" cstate="screen">
              <a:extLst>
                <a:ext uri="{28A0092B-C50C-407E-A947-70E740481C1C}">
                  <a14:useLocalDpi xmlns:a14="http://schemas.microsoft.com/office/drawing/2010/main"/>
                </a:ext>
              </a:extLst>
            </a:blip>
            <a:stretch>
              <a:fillRect/>
            </a:stretch>
          </p:blipFill>
          <p:spPr>
            <a:xfrm>
              <a:off x="6454076" y="3429000"/>
              <a:ext cx="1371600" cy="914400"/>
            </a:xfrm>
            <a:prstGeom prst="rect">
              <a:avLst/>
            </a:prstGeom>
          </p:spPr>
        </p:pic>
        <p:pic>
          <p:nvPicPr>
            <p:cNvPr id="35" name="Picture 34"/>
            <p:cNvPicPr>
              <a:picLocks/>
            </p:cNvPicPr>
            <p:nvPr/>
          </p:nvPicPr>
          <p:blipFill rotWithShape="1">
            <a:blip r:embed="rId17" cstate="screen">
              <a:extLst>
                <a:ext uri="{28A0092B-C50C-407E-A947-70E740481C1C}">
                  <a14:useLocalDpi xmlns:a14="http://schemas.microsoft.com/office/drawing/2010/main"/>
                </a:ext>
              </a:extLst>
            </a:blip>
            <a:srcRect/>
            <a:stretch/>
          </p:blipFill>
          <p:spPr>
            <a:xfrm>
              <a:off x="6454076" y="2438400"/>
              <a:ext cx="1371600" cy="914400"/>
            </a:xfrm>
            <a:prstGeom prst="rect">
              <a:avLst/>
            </a:prstGeom>
          </p:spPr>
        </p:pic>
        <p:sp>
          <p:nvSpPr>
            <p:cNvPr id="36" name="Rounded Rectangle 35"/>
            <p:cNvSpPr/>
            <p:nvPr/>
          </p:nvSpPr>
          <p:spPr>
            <a:xfrm>
              <a:off x="6362636" y="2362200"/>
              <a:ext cx="1554480" cy="2057400"/>
            </a:xfrm>
            <a:prstGeom prst="roundRect">
              <a:avLst>
                <a:gd name="adj" fmla="val 5112"/>
              </a:avLst>
            </a:prstGeom>
            <a:no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150352" y="1752600"/>
            <a:ext cx="1645920" cy="2667000"/>
            <a:chOff x="8148764" y="1752600"/>
            <a:chExt cx="1645920" cy="2667000"/>
          </a:xfrm>
        </p:grpSpPr>
        <p:sp>
          <p:nvSpPr>
            <p:cNvPr id="38" name="TextBox 37"/>
            <p:cNvSpPr txBox="1"/>
            <p:nvPr/>
          </p:nvSpPr>
          <p:spPr>
            <a:xfrm>
              <a:off x="8148764" y="1752600"/>
              <a:ext cx="1645920" cy="530352"/>
            </a:xfrm>
            <a:prstGeom prst="rect">
              <a:avLst/>
            </a:prstGeom>
            <a:solidFill>
              <a:schemeClr val="accent3">
                <a:lumMod val="40000"/>
                <a:lumOff val="60000"/>
              </a:schemeClr>
            </a:solidFill>
          </p:spPr>
          <p:txBody>
            <a:bodyPr wrap="square" rtlCol="0" anchor="ctr">
              <a:noAutofit/>
            </a:bodyPr>
            <a:lstStyle/>
            <a:p>
              <a:pPr algn="ctr">
                <a:lnSpc>
                  <a:spcPct val="90000"/>
                </a:lnSpc>
              </a:pPr>
              <a:r>
                <a:rPr lang="en-US" sz="1500" dirty="0"/>
                <a:t>Ports &amp; Terminals</a:t>
              </a:r>
            </a:p>
          </p:txBody>
        </p:sp>
        <p:pic>
          <p:nvPicPr>
            <p:cNvPr id="39" name="Picture 38" descr="shutterstock_143175619.jpg"/>
            <p:cNvPicPr>
              <a:picLocks/>
            </p:cNvPicPr>
            <p:nvPr/>
          </p:nvPicPr>
          <p:blipFill>
            <a:blip r:embed="rId18" cstate="screen">
              <a:extLst>
                <a:ext uri="{28A0092B-C50C-407E-A947-70E740481C1C}">
                  <a14:useLocalDpi xmlns:a14="http://schemas.microsoft.com/office/drawing/2010/main"/>
                </a:ext>
              </a:extLst>
            </a:blip>
            <a:stretch>
              <a:fillRect/>
            </a:stretch>
          </p:blipFill>
          <p:spPr>
            <a:xfrm>
              <a:off x="8285924" y="2438400"/>
              <a:ext cx="1371600" cy="914400"/>
            </a:xfrm>
            <a:prstGeom prst="rect">
              <a:avLst/>
            </a:prstGeom>
          </p:spPr>
        </p:pic>
        <p:pic>
          <p:nvPicPr>
            <p:cNvPr id="40" name="Picture 39" descr="shutterstock_86032495.jpg"/>
            <p:cNvPicPr>
              <a:picLocks/>
            </p:cNvPicPr>
            <p:nvPr/>
          </p:nvPicPr>
          <p:blipFill>
            <a:blip r:embed="rId19" cstate="screen">
              <a:extLst>
                <a:ext uri="{28A0092B-C50C-407E-A947-70E740481C1C}">
                  <a14:useLocalDpi xmlns:a14="http://schemas.microsoft.com/office/drawing/2010/main"/>
                </a:ext>
              </a:extLst>
            </a:blip>
            <a:stretch>
              <a:fillRect/>
            </a:stretch>
          </p:blipFill>
          <p:spPr>
            <a:xfrm>
              <a:off x="8285924" y="3429000"/>
              <a:ext cx="1371600" cy="914400"/>
            </a:xfrm>
            <a:prstGeom prst="rect">
              <a:avLst/>
            </a:prstGeom>
          </p:spPr>
        </p:pic>
        <p:sp>
          <p:nvSpPr>
            <p:cNvPr id="41" name="Rounded Rectangle 40"/>
            <p:cNvSpPr/>
            <p:nvPr/>
          </p:nvSpPr>
          <p:spPr>
            <a:xfrm>
              <a:off x="8194484" y="2362200"/>
              <a:ext cx="1554480" cy="2057400"/>
            </a:xfrm>
            <a:prstGeom prst="roundRect">
              <a:avLst>
                <a:gd name="adj" fmla="val 5112"/>
              </a:avLst>
            </a:prstGeom>
            <a:no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9982200" y="1752600"/>
            <a:ext cx="1645920" cy="2667000"/>
            <a:chOff x="9980612" y="1752600"/>
            <a:chExt cx="1645920" cy="2667000"/>
          </a:xfrm>
        </p:grpSpPr>
        <p:sp>
          <p:nvSpPr>
            <p:cNvPr id="43" name="TextBox 42"/>
            <p:cNvSpPr txBox="1"/>
            <p:nvPr/>
          </p:nvSpPr>
          <p:spPr>
            <a:xfrm>
              <a:off x="9980612" y="1752600"/>
              <a:ext cx="1645920" cy="530352"/>
            </a:xfrm>
            <a:prstGeom prst="rect">
              <a:avLst/>
            </a:prstGeom>
            <a:solidFill>
              <a:schemeClr val="accent3">
                <a:lumMod val="40000"/>
                <a:lumOff val="60000"/>
              </a:schemeClr>
            </a:solidFill>
          </p:spPr>
          <p:txBody>
            <a:bodyPr wrap="square" rtlCol="0" anchor="ctr">
              <a:noAutofit/>
            </a:bodyPr>
            <a:lstStyle/>
            <a:p>
              <a:pPr algn="ctr">
                <a:lnSpc>
                  <a:spcPct val="90000"/>
                </a:lnSpc>
              </a:pPr>
              <a:r>
                <a:rPr lang="en-US" sz="1500" dirty="0"/>
                <a:t>Transportation Vessels </a:t>
              </a:r>
            </a:p>
          </p:txBody>
        </p:sp>
        <p:pic>
          <p:nvPicPr>
            <p:cNvPr id="44" name="Picture 43"/>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0119787" y="2438400"/>
              <a:ext cx="1367571" cy="914400"/>
            </a:xfrm>
            <a:prstGeom prst="rect">
              <a:avLst/>
            </a:prstGeom>
          </p:spPr>
        </p:pic>
        <p:pic>
          <p:nvPicPr>
            <p:cNvPr id="45" name="Picture 44"/>
            <p:cNvPicPr>
              <a:picLocks/>
            </p:cNvPicPr>
            <p:nvPr/>
          </p:nvPicPr>
          <p:blipFill rotWithShape="1">
            <a:blip r:embed="rId21" cstate="screen">
              <a:extLst>
                <a:ext uri="{28A0092B-C50C-407E-A947-70E740481C1C}">
                  <a14:useLocalDpi xmlns:a14="http://schemas.microsoft.com/office/drawing/2010/main"/>
                </a:ext>
              </a:extLst>
            </a:blip>
            <a:srcRect/>
            <a:stretch/>
          </p:blipFill>
          <p:spPr>
            <a:xfrm>
              <a:off x="10117772" y="3429000"/>
              <a:ext cx="1371600" cy="914400"/>
            </a:xfrm>
            <a:prstGeom prst="rect">
              <a:avLst/>
            </a:prstGeom>
          </p:spPr>
        </p:pic>
        <p:sp>
          <p:nvSpPr>
            <p:cNvPr id="46" name="Rounded Rectangle 45"/>
            <p:cNvSpPr/>
            <p:nvPr/>
          </p:nvSpPr>
          <p:spPr>
            <a:xfrm>
              <a:off x="10026332" y="2362200"/>
              <a:ext cx="1554480" cy="2057400"/>
            </a:xfrm>
            <a:prstGeom prst="roundRect">
              <a:avLst>
                <a:gd name="adj" fmla="val 5112"/>
              </a:avLst>
            </a:prstGeom>
            <a:no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3241964" y="4614446"/>
            <a:ext cx="4135304" cy="369332"/>
          </a:xfrm>
          <a:prstGeom prst="rect">
            <a:avLst/>
          </a:prstGeom>
          <a:noFill/>
        </p:spPr>
        <p:txBody>
          <a:bodyPr wrap="none" rtlCol="0">
            <a:spAutoFit/>
          </a:bodyPr>
          <a:lstStyle/>
          <a:p>
            <a:r>
              <a:rPr lang="en-US" dirty="0"/>
              <a:t>Communicating with all industrial devices</a:t>
            </a:r>
          </a:p>
        </p:txBody>
      </p:sp>
      <p:sp>
        <p:nvSpPr>
          <p:cNvPr id="53" name="Title 1">
            <a:extLst>
              <a:ext uri="{FF2B5EF4-FFF2-40B4-BE49-F238E27FC236}">
                <a16:creationId xmlns:a16="http://schemas.microsoft.com/office/drawing/2014/main" id="{A7860FD2-196B-F843-B931-EEDEB4DB63A0}"/>
              </a:ext>
            </a:extLst>
          </p:cNvPr>
          <p:cNvSpPr>
            <a:spLocks noGrp="1"/>
          </p:cNvSpPr>
          <p:nvPr>
            <p:ph type="title"/>
          </p:nvPr>
        </p:nvSpPr>
        <p:spPr/>
        <p:txBody>
          <a:bodyPr>
            <a:normAutofit fontScale="90000"/>
          </a:bodyPr>
          <a:lstStyle/>
          <a:p>
            <a:pPr algn="ctr"/>
            <a:r>
              <a:rPr lang="en-US" b="1" dirty="0"/>
              <a:t>New data Sources, Systems and Connections to support and secure</a:t>
            </a:r>
            <a:br>
              <a:rPr lang="en-US" b="1" dirty="0"/>
            </a:br>
            <a:endParaRPr lang="en-US" b="1" dirty="0"/>
          </a:p>
        </p:txBody>
      </p:sp>
    </p:spTree>
    <p:extLst>
      <p:ext uri="{BB962C8B-B14F-4D97-AF65-F5344CB8AC3E}">
        <p14:creationId xmlns:p14="http://schemas.microsoft.com/office/powerpoint/2010/main" val="34619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381000"/>
            <a:ext cx="9296402" cy="1371600"/>
          </a:xfrm>
        </p:spPr>
        <p:txBody>
          <a:bodyPr>
            <a:normAutofit/>
          </a:bodyPr>
          <a:lstStyle/>
          <a:p>
            <a:r>
              <a:rPr lang="en-US" dirty="0"/>
              <a:t>Logical Architecture </a:t>
            </a:r>
            <a:r>
              <a:rPr lang="en-US"/>
              <a:t>for A Digital </a:t>
            </a:r>
            <a:r>
              <a:rPr lang="en-US" dirty="0"/>
              <a:t>Terminal</a:t>
            </a:r>
            <a:br>
              <a:rPr lang="en-US" dirty="0"/>
            </a:br>
            <a:endParaRPr lang="en-US" dirty="0"/>
          </a:p>
        </p:txBody>
      </p:sp>
      <p:grpSp>
        <p:nvGrpSpPr>
          <p:cNvPr id="69" name="Group 68"/>
          <p:cNvGrpSpPr>
            <a:grpSpLocks/>
          </p:cNvGrpSpPr>
          <p:nvPr/>
        </p:nvGrpSpPr>
        <p:grpSpPr>
          <a:xfrm>
            <a:off x="1374672" y="1587662"/>
            <a:ext cx="7312129" cy="4660739"/>
            <a:chOff x="2206576" y="1523873"/>
            <a:chExt cx="7117864" cy="4852773"/>
          </a:xfrm>
        </p:grpSpPr>
        <p:sp>
          <p:nvSpPr>
            <p:cNvPr id="4" name="Rectangle 3"/>
            <p:cNvSpPr/>
            <p:nvPr/>
          </p:nvSpPr>
          <p:spPr>
            <a:xfrm flipH="1">
              <a:off x="2209552" y="3314698"/>
              <a:ext cx="5757341" cy="1538920"/>
            </a:xfrm>
            <a:prstGeom prst="rect">
              <a:avLst/>
            </a:prstGeom>
            <a:gradFill rotWithShape="1">
              <a:gsLst>
                <a:gs pos="0">
                  <a:srgbClr val="DADADA">
                    <a:lumMod val="110000"/>
                    <a:satMod val="105000"/>
                    <a:tint val="67000"/>
                  </a:srgbClr>
                </a:gs>
                <a:gs pos="50000">
                  <a:srgbClr val="DADADA">
                    <a:lumMod val="105000"/>
                    <a:satMod val="103000"/>
                    <a:tint val="73000"/>
                  </a:srgbClr>
                </a:gs>
                <a:gs pos="100000">
                  <a:srgbClr val="DADADA">
                    <a:lumMod val="105000"/>
                    <a:satMod val="109000"/>
                    <a:tint val="81000"/>
                  </a:srgbClr>
                </a:gs>
              </a:gsLst>
              <a:lin ang="5400000" scaled="0"/>
            </a:gradFill>
            <a:ln w="6350" cap="flat" cmpd="sng" algn="ctr">
              <a:solidFill>
                <a:srgbClr val="DADADA"/>
              </a:solidFill>
              <a:prstDash val="solid"/>
              <a:miter lim="800000"/>
            </a:ln>
            <a:effectLst/>
          </p:spPr>
          <p:txBody>
            <a:bodyPr rtlCol="0" anchor="ctr"/>
            <a:lstStyle/>
            <a:p>
              <a:pPr algn="ctr" defTabSz="914400">
                <a:defRPr/>
              </a:pPr>
              <a:endParaRPr lang="en-US" sz="1050" kern="0" dirty="0">
                <a:solidFill>
                  <a:srgbClr val="FFFFFF"/>
                </a:solidFill>
                <a:latin typeface="Calibri"/>
                <a:ea typeface=""/>
                <a:cs typeface=""/>
              </a:endParaRPr>
            </a:p>
          </p:txBody>
        </p:sp>
        <p:sp>
          <p:nvSpPr>
            <p:cNvPr id="5" name="Rounded Rectangle 4"/>
            <p:cNvSpPr/>
            <p:nvPr/>
          </p:nvSpPr>
          <p:spPr>
            <a:xfrm>
              <a:off x="2338905" y="6063469"/>
              <a:ext cx="1274339"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50" kern="0" dirty="0">
                  <a:solidFill>
                    <a:prstClr val="black"/>
                  </a:solidFill>
                  <a:latin typeface="Calibri"/>
                  <a:ea typeface=""/>
                  <a:cs typeface=""/>
                </a:rPr>
                <a:t>Sensors &amp; Devices</a:t>
              </a:r>
            </a:p>
          </p:txBody>
        </p:sp>
        <p:sp>
          <p:nvSpPr>
            <p:cNvPr id="6" name="Rounded Rectangle 5"/>
            <p:cNvSpPr/>
            <p:nvPr/>
          </p:nvSpPr>
          <p:spPr>
            <a:xfrm>
              <a:off x="4221123" y="6074053"/>
              <a:ext cx="1594657"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50" kern="0" dirty="0">
                  <a:solidFill>
                    <a:prstClr val="black"/>
                  </a:solidFill>
                  <a:latin typeface="Calibri"/>
                  <a:ea typeface=""/>
                  <a:cs typeface=""/>
                </a:rPr>
                <a:t>Valves and Pipes </a:t>
              </a:r>
            </a:p>
          </p:txBody>
        </p:sp>
        <p:sp>
          <p:nvSpPr>
            <p:cNvPr id="7" name="Rounded Rectangle 6"/>
            <p:cNvSpPr/>
            <p:nvPr/>
          </p:nvSpPr>
          <p:spPr>
            <a:xfrm>
              <a:off x="6368374" y="6063469"/>
              <a:ext cx="1278131"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50" kern="0" dirty="0">
                  <a:solidFill>
                    <a:prstClr val="black"/>
                  </a:solidFill>
                  <a:latin typeface="Calibri"/>
                  <a:ea typeface=""/>
                  <a:cs typeface=""/>
                </a:rPr>
                <a:t>Tanks and Data</a:t>
              </a:r>
            </a:p>
          </p:txBody>
        </p:sp>
        <p:sp>
          <p:nvSpPr>
            <p:cNvPr id="8" name="Rectangle 7"/>
            <p:cNvSpPr/>
            <p:nvPr/>
          </p:nvSpPr>
          <p:spPr>
            <a:xfrm>
              <a:off x="2209552" y="4902198"/>
              <a:ext cx="5759791" cy="545820"/>
            </a:xfrm>
            <a:prstGeom prst="rect">
              <a:avLst/>
            </a:prstGeom>
            <a:solidFill>
              <a:srgbClr val="CDDAD8"/>
            </a:solidFill>
            <a:ln w="6350" cap="flat" cmpd="sng" algn="ctr">
              <a:solidFill>
                <a:srgbClr val="DADADA"/>
              </a:solidFill>
              <a:prstDash val="solid"/>
              <a:miter lim="800000"/>
            </a:ln>
            <a:effectLst/>
          </p:spPr>
          <p:txBody>
            <a:bodyPr rtlCol="0" anchor="ctr"/>
            <a:lstStyle/>
            <a:p>
              <a:pPr algn="ctr" defTabSz="914400">
                <a:defRPr/>
              </a:pPr>
              <a:endParaRPr lang="en-US" sz="1050" kern="0" dirty="0">
                <a:solidFill>
                  <a:srgbClr val="3E3D3B"/>
                </a:solidFill>
                <a:latin typeface="Calibri"/>
                <a:ea typeface=""/>
                <a:cs typeface=""/>
              </a:endParaRPr>
            </a:p>
          </p:txBody>
        </p:sp>
        <p:sp>
          <p:nvSpPr>
            <p:cNvPr id="9" name="Rounded Rectangle 8"/>
            <p:cNvSpPr/>
            <p:nvPr/>
          </p:nvSpPr>
          <p:spPr>
            <a:xfrm>
              <a:off x="3041838" y="4002613"/>
              <a:ext cx="4800663" cy="777942"/>
            </a:xfrm>
            <a:prstGeom prst="roundRect">
              <a:avLst>
                <a:gd name="adj" fmla="val 9213"/>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endParaRPr lang="en-US" sz="1050" kern="0" dirty="0">
                <a:solidFill>
                  <a:prstClr val="black"/>
                </a:solidFill>
                <a:latin typeface="Calibri"/>
                <a:ea typeface=""/>
                <a:cs typeface=""/>
              </a:endParaRPr>
            </a:p>
          </p:txBody>
        </p:sp>
        <p:sp>
          <p:nvSpPr>
            <p:cNvPr id="10" name="Rounded Rectangle 9"/>
            <p:cNvSpPr/>
            <p:nvPr/>
          </p:nvSpPr>
          <p:spPr>
            <a:xfrm>
              <a:off x="6884401" y="4073410"/>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Valve</a:t>
              </a:r>
            </a:p>
          </p:txBody>
        </p:sp>
        <p:sp>
          <p:nvSpPr>
            <p:cNvPr id="11" name="Rounded Rectangle 10"/>
            <p:cNvSpPr/>
            <p:nvPr/>
          </p:nvSpPr>
          <p:spPr>
            <a:xfrm>
              <a:off x="4105679" y="4056385"/>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Boiler</a:t>
              </a:r>
            </a:p>
          </p:txBody>
        </p:sp>
        <p:sp>
          <p:nvSpPr>
            <p:cNvPr id="12" name="Rectangle 11"/>
            <p:cNvSpPr/>
            <p:nvPr/>
          </p:nvSpPr>
          <p:spPr>
            <a:xfrm>
              <a:off x="8075612" y="1981200"/>
              <a:ext cx="1248828" cy="3471333"/>
            </a:xfrm>
            <a:prstGeom prst="rect">
              <a:avLst/>
            </a:prstGeom>
            <a:gradFill rotWithShape="1">
              <a:gsLst>
                <a:gs pos="0">
                  <a:srgbClr val="DADADA">
                    <a:lumMod val="110000"/>
                    <a:satMod val="105000"/>
                    <a:tint val="67000"/>
                  </a:srgbClr>
                </a:gs>
                <a:gs pos="50000">
                  <a:srgbClr val="DADADA">
                    <a:lumMod val="105000"/>
                    <a:satMod val="103000"/>
                    <a:tint val="73000"/>
                  </a:srgbClr>
                </a:gs>
                <a:gs pos="100000">
                  <a:srgbClr val="DADADA">
                    <a:lumMod val="105000"/>
                    <a:satMod val="109000"/>
                    <a:tint val="81000"/>
                  </a:srgbClr>
                </a:gs>
              </a:gsLst>
              <a:lin ang="5400000" scaled="0"/>
            </a:gradFill>
            <a:ln w="6350" cap="flat" cmpd="sng" algn="ctr">
              <a:solidFill>
                <a:srgbClr val="DADADA"/>
              </a:solidFill>
              <a:prstDash val="solid"/>
              <a:miter lim="800000"/>
            </a:ln>
            <a:effectLst/>
          </p:spPr>
          <p:txBody>
            <a:bodyPr rtlCol="0" anchor="t"/>
            <a:lstStyle/>
            <a:p>
              <a:pPr algn="ctr" defTabSz="914400">
                <a:defRPr/>
              </a:pPr>
              <a:r>
                <a:rPr lang="en-US" sz="1050" kern="0" dirty="0">
                  <a:solidFill>
                    <a:srgbClr val="3E3D3B"/>
                  </a:solidFill>
                  <a:latin typeface="Calibri"/>
                  <a:ea typeface=""/>
                  <a:cs typeface=""/>
                </a:rPr>
                <a:t>Query Engine</a:t>
              </a:r>
            </a:p>
          </p:txBody>
        </p:sp>
        <p:sp>
          <p:nvSpPr>
            <p:cNvPr id="13" name="Rounded Rectangle 12"/>
            <p:cNvSpPr/>
            <p:nvPr/>
          </p:nvSpPr>
          <p:spPr>
            <a:xfrm>
              <a:off x="2209552" y="1981200"/>
              <a:ext cx="5761388" cy="552026"/>
            </a:xfrm>
            <a:prstGeom prst="roundRect">
              <a:avLst>
                <a:gd name="adj" fmla="val 6796"/>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noFill/>
              <a:prstDash val="solid"/>
            </a:ln>
            <a:effectLst/>
          </p:spPr>
          <p:txBody>
            <a:bodyPr rtlCol="0" anchor="ctr"/>
            <a:lstStyle/>
            <a:p>
              <a:pPr algn="ctr" defTabSz="914400">
                <a:defRPr/>
              </a:pPr>
              <a:endParaRPr lang="en-US" sz="1050" kern="0" dirty="0">
                <a:solidFill>
                  <a:prstClr val="black"/>
                </a:solidFill>
                <a:latin typeface="Calibri"/>
                <a:ea typeface=""/>
                <a:cs typeface=""/>
              </a:endParaRPr>
            </a:p>
          </p:txBody>
        </p:sp>
        <p:sp>
          <p:nvSpPr>
            <p:cNvPr id="14" name="Rounded Rectangle 13"/>
            <p:cNvSpPr/>
            <p:nvPr/>
          </p:nvSpPr>
          <p:spPr>
            <a:xfrm>
              <a:off x="5958161" y="4423014"/>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Heat Trace</a:t>
              </a:r>
            </a:p>
          </p:txBody>
        </p:sp>
        <p:sp>
          <p:nvSpPr>
            <p:cNvPr id="15" name="Rounded Rectangle 14"/>
            <p:cNvSpPr/>
            <p:nvPr/>
          </p:nvSpPr>
          <p:spPr>
            <a:xfrm>
              <a:off x="2206576" y="1523873"/>
              <a:ext cx="7107010" cy="364179"/>
            </a:xfrm>
            <a:prstGeom prst="roundRect">
              <a:avLst/>
            </a:prstGeom>
            <a:gradFill rotWithShape="1">
              <a:gsLst>
                <a:gs pos="0">
                  <a:srgbClr val="D3D3DA">
                    <a:tint val="50000"/>
                    <a:satMod val="300000"/>
                  </a:srgbClr>
                </a:gs>
                <a:gs pos="35000">
                  <a:srgbClr val="D3D3DA">
                    <a:tint val="37000"/>
                    <a:satMod val="300000"/>
                  </a:srgbClr>
                </a:gs>
                <a:gs pos="100000">
                  <a:srgbClr val="D3D3DA">
                    <a:tint val="15000"/>
                    <a:satMod val="350000"/>
                  </a:srgbClr>
                </a:gs>
              </a:gsLst>
              <a:lin ang="16200000" scaled="1"/>
            </a:gradFill>
            <a:ln w="9525" cap="flat" cmpd="sng" algn="ctr">
              <a:solidFill>
                <a:srgbClr val="D3D3DA">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050" kern="0" dirty="0">
                  <a:solidFill>
                    <a:prstClr val="black"/>
                  </a:solidFill>
                  <a:latin typeface="Calibri"/>
                  <a:ea typeface=""/>
                  <a:cs typeface=""/>
                </a:rPr>
                <a:t>Operator UI</a:t>
              </a:r>
            </a:p>
          </p:txBody>
        </p:sp>
        <p:sp>
          <p:nvSpPr>
            <p:cNvPr id="16" name="Rounded Rectangle 15"/>
            <p:cNvSpPr/>
            <p:nvPr/>
          </p:nvSpPr>
          <p:spPr>
            <a:xfrm>
              <a:off x="3179438" y="4423014"/>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Rail Car</a:t>
              </a:r>
            </a:p>
          </p:txBody>
        </p:sp>
        <p:sp>
          <p:nvSpPr>
            <p:cNvPr id="17" name="Rounded Rectangle 16"/>
            <p:cNvSpPr/>
            <p:nvPr/>
          </p:nvSpPr>
          <p:spPr>
            <a:xfrm>
              <a:off x="5031920" y="4423014"/>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Controls</a:t>
              </a:r>
            </a:p>
          </p:txBody>
        </p:sp>
        <p:sp>
          <p:nvSpPr>
            <p:cNvPr id="18" name="Rounded Rectangle 17"/>
            <p:cNvSpPr/>
            <p:nvPr/>
          </p:nvSpPr>
          <p:spPr>
            <a:xfrm>
              <a:off x="8188092" y="3371290"/>
              <a:ext cx="1024128" cy="393192"/>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900" kern="0" dirty="0">
                  <a:solidFill>
                    <a:prstClr val="black"/>
                  </a:solidFill>
                  <a:latin typeface="Calibri"/>
                  <a:ea typeface=""/>
                  <a:cs typeface=""/>
                </a:rPr>
                <a:t>Subscriptions</a:t>
              </a:r>
            </a:p>
          </p:txBody>
        </p:sp>
        <p:sp>
          <p:nvSpPr>
            <p:cNvPr id="19" name="Rounded Rectangle 18"/>
            <p:cNvSpPr/>
            <p:nvPr/>
          </p:nvSpPr>
          <p:spPr>
            <a:xfrm>
              <a:off x="8188092" y="4853159"/>
              <a:ext cx="1024128" cy="393192"/>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900" kern="0" dirty="0">
                  <a:solidFill>
                    <a:prstClr val="black"/>
                  </a:solidFill>
                  <a:latin typeface="Calibri"/>
                  <a:ea typeface=""/>
                  <a:cs typeface=""/>
                </a:rPr>
                <a:t>Management Queries</a:t>
              </a:r>
            </a:p>
          </p:txBody>
        </p:sp>
        <p:sp>
          <p:nvSpPr>
            <p:cNvPr id="20" name="Rounded Rectangle 19"/>
            <p:cNvSpPr/>
            <p:nvPr/>
          </p:nvSpPr>
          <p:spPr>
            <a:xfrm>
              <a:off x="8188092" y="3865247"/>
              <a:ext cx="1024128" cy="393192"/>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900" kern="0" dirty="0">
                  <a:solidFill>
                    <a:prstClr val="black"/>
                  </a:solidFill>
                  <a:latin typeface="Calibri"/>
                  <a:ea typeface=""/>
                  <a:cs typeface=""/>
                </a:rPr>
                <a:t>Reporting Queries</a:t>
              </a:r>
            </a:p>
          </p:txBody>
        </p:sp>
        <p:sp>
          <p:nvSpPr>
            <p:cNvPr id="21" name="Rounded Rectangle 20"/>
            <p:cNvSpPr/>
            <p:nvPr/>
          </p:nvSpPr>
          <p:spPr>
            <a:xfrm>
              <a:off x="3179438" y="4056113"/>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Product</a:t>
              </a:r>
            </a:p>
          </p:txBody>
        </p:sp>
        <p:sp>
          <p:nvSpPr>
            <p:cNvPr id="22" name="Rounded Rectangle 21"/>
            <p:cNvSpPr/>
            <p:nvPr/>
          </p:nvSpPr>
          <p:spPr>
            <a:xfrm>
              <a:off x="5031920" y="4057877"/>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Pump</a:t>
              </a:r>
            </a:p>
          </p:txBody>
        </p:sp>
        <p:sp>
          <p:nvSpPr>
            <p:cNvPr id="23" name="Rounded Rectangle 22"/>
            <p:cNvSpPr/>
            <p:nvPr/>
          </p:nvSpPr>
          <p:spPr>
            <a:xfrm>
              <a:off x="8188092" y="2383376"/>
              <a:ext cx="1024128" cy="393192"/>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900" kern="0" dirty="0">
                  <a:solidFill>
                    <a:prstClr val="black"/>
                  </a:solidFill>
                  <a:latin typeface="Calibri"/>
                  <a:ea typeface=""/>
                  <a:cs typeface=""/>
                </a:rPr>
                <a:t>Schedule Policies</a:t>
              </a:r>
            </a:p>
          </p:txBody>
        </p:sp>
        <p:sp>
          <p:nvSpPr>
            <p:cNvPr id="24" name="Rounded Rectangle 23"/>
            <p:cNvSpPr/>
            <p:nvPr/>
          </p:nvSpPr>
          <p:spPr>
            <a:xfrm>
              <a:off x="5958161" y="4051643"/>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Motor</a:t>
              </a:r>
            </a:p>
          </p:txBody>
        </p:sp>
        <p:pic>
          <p:nvPicPr>
            <p:cNvPr id="25" name="Picture 2" descr="http://www.isoper.com/files/page_image/1360923486/Vopa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6309" y="5594043"/>
              <a:ext cx="625512" cy="39413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http://www2.emersonprocess.com/en-US/brands/rosemount/tankgauging/temperature/765/PublishingImages/rtg-enus-rightbarimg-765.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9029" y="5547136"/>
              <a:ext cx="644770" cy="64508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6" descr="https://encrypted-tbn2.gstatic.com/images?q=tbn:ANd9GcQ2EwKHu-WhMws447ky-Xb3UdwZdvaih69Olf7MKPkuROMuMPC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9875" y="5556188"/>
              <a:ext cx="427760" cy="480455"/>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8" descr="http://www.rotork.com/public/backend/uploads/resizeImage.php?image=casestudies/63/file5/vopak5.jpg&amp;max_height=500&amp;max_width=2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2966" y="5556188"/>
              <a:ext cx="369195" cy="47355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87722" y="5577060"/>
              <a:ext cx="408080" cy="408278"/>
            </a:xfrm>
            <a:prstGeom prst="rect">
              <a:avLst/>
            </a:prstGeom>
          </p:spPr>
        </p:pic>
        <p:pic>
          <p:nvPicPr>
            <p:cNvPr id="30" name="Picture 10" descr="https://encrypted-tbn3.gstatic.com/images?q=tbn:ANd9GcSGj4RwkHvsKmi3cvr2CS0QcU9BE5UJIFoTHlfKOUzNCY2i42HKPw"/>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93988" y="5604488"/>
              <a:ext cx="723068" cy="502899"/>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ounded Rectangle 30"/>
            <p:cNvSpPr/>
            <p:nvPr/>
          </p:nvSpPr>
          <p:spPr>
            <a:xfrm>
              <a:off x="4105679" y="4423014"/>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Vessel</a:t>
              </a:r>
            </a:p>
          </p:txBody>
        </p:sp>
        <p:sp>
          <p:nvSpPr>
            <p:cNvPr id="32" name="Rounded Rectangle 31"/>
            <p:cNvSpPr/>
            <p:nvPr/>
          </p:nvSpPr>
          <p:spPr>
            <a:xfrm>
              <a:off x="8194829" y="6074052"/>
              <a:ext cx="892828"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50" kern="0">
                  <a:solidFill>
                    <a:prstClr val="black"/>
                  </a:solidFill>
                  <a:latin typeface="Calibri"/>
                  <a:ea typeface=""/>
                  <a:cs typeface=""/>
                </a:rPr>
                <a:t>IT Systems</a:t>
              </a:r>
              <a:endParaRPr lang="en-US" sz="1050" kern="0" dirty="0">
                <a:solidFill>
                  <a:prstClr val="black"/>
                </a:solidFill>
                <a:latin typeface="Calibri"/>
                <a:ea typeface=""/>
                <a:cs typeface=""/>
              </a:endParaRPr>
            </a:p>
          </p:txBody>
        </p:sp>
        <p:grpSp>
          <p:nvGrpSpPr>
            <p:cNvPr id="33" name="Group 32"/>
            <p:cNvGrpSpPr/>
            <p:nvPr/>
          </p:nvGrpSpPr>
          <p:grpSpPr>
            <a:xfrm>
              <a:off x="8282170" y="5625611"/>
              <a:ext cx="440328" cy="318056"/>
              <a:chOff x="5993426" y="4687043"/>
              <a:chExt cx="406133" cy="293214"/>
            </a:xfrm>
          </p:grpSpPr>
          <p:sp>
            <p:nvSpPr>
              <p:cNvPr id="34" name="Folded Corner 33"/>
              <p:cNvSpPr/>
              <p:nvPr/>
            </p:nvSpPr>
            <p:spPr>
              <a:xfrm>
                <a:off x="5993426" y="4690948"/>
                <a:ext cx="406133" cy="289309"/>
              </a:xfrm>
              <a:prstGeom prst="foldedCorner">
                <a:avLst>
                  <a:gd name="adj" fmla="val 45256"/>
                </a:avLst>
              </a:prstGeom>
              <a:gradFill rotWithShape="1">
                <a:gsLst>
                  <a:gs pos="0">
                    <a:srgbClr val="FFFFFF">
                      <a:lumMod val="110000"/>
                      <a:satMod val="105000"/>
                      <a:tint val="67000"/>
                    </a:srgbClr>
                  </a:gs>
                  <a:gs pos="50000">
                    <a:srgbClr val="FFFFFF">
                      <a:lumMod val="105000"/>
                      <a:satMod val="103000"/>
                      <a:tint val="73000"/>
                    </a:srgbClr>
                  </a:gs>
                  <a:gs pos="100000">
                    <a:srgbClr val="FFFFFF">
                      <a:lumMod val="105000"/>
                      <a:satMod val="109000"/>
                      <a:tint val="81000"/>
                    </a:srgbClr>
                  </a:gs>
                </a:gsLst>
                <a:lin ang="5400000" scaled="0"/>
              </a:gradFill>
              <a:ln w="6350" cap="flat" cmpd="sng" algn="ctr">
                <a:solidFill>
                  <a:srgbClr val="FFFFFF"/>
                </a:solidFill>
                <a:prstDash val="solid"/>
                <a:miter lim="800000"/>
              </a:ln>
              <a:effectLst/>
            </p:spPr>
            <p:txBody>
              <a:bodyPr rtlCol="0" anchor="ctr"/>
              <a:lstStyle/>
              <a:p>
                <a:pPr algn="ctr" defTabSz="914400">
                  <a:defRPr/>
                </a:pPr>
                <a:endParaRPr lang="en-US" sz="2400" kern="0" dirty="0">
                  <a:solidFill>
                    <a:srgbClr val="FFFFFF"/>
                  </a:solidFill>
                  <a:latin typeface="Arial"/>
                  <a:ea typeface="ＭＳ Ｐゴシック"/>
                </a:endParaRPr>
              </a:p>
            </p:txBody>
          </p:sp>
          <p:cxnSp>
            <p:nvCxnSpPr>
              <p:cNvPr id="35" name="Straight Connector 34"/>
              <p:cNvCxnSpPr/>
              <p:nvPr/>
            </p:nvCxnSpPr>
            <p:spPr>
              <a:xfrm>
                <a:off x="6094076" y="4704064"/>
                <a:ext cx="1" cy="267804"/>
              </a:xfrm>
              <a:prstGeom prst="line">
                <a:avLst/>
              </a:prstGeom>
              <a:noFill/>
              <a:ln w="6350" cap="flat" cmpd="sng" algn="ctr">
                <a:solidFill>
                  <a:srgbClr val="799E6D"/>
                </a:solidFill>
                <a:prstDash val="solid"/>
                <a:miter lim="800000"/>
              </a:ln>
              <a:effectLst/>
            </p:spPr>
          </p:cxnSp>
          <p:cxnSp>
            <p:nvCxnSpPr>
              <p:cNvPr id="36" name="Straight Connector 35"/>
              <p:cNvCxnSpPr/>
              <p:nvPr/>
            </p:nvCxnSpPr>
            <p:spPr>
              <a:xfrm>
                <a:off x="6194727" y="4697500"/>
                <a:ext cx="1" cy="267804"/>
              </a:xfrm>
              <a:prstGeom prst="line">
                <a:avLst/>
              </a:prstGeom>
              <a:noFill/>
              <a:ln w="6350" cap="flat" cmpd="sng" algn="ctr">
                <a:solidFill>
                  <a:srgbClr val="799E6D"/>
                </a:solidFill>
                <a:prstDash val="solid"/>
                <a:miter lim="800000"/>
              </a:ln>
              <a:effectLst/>
            </p:spPr>
          </p:cxnSp>
          <p:cxnSp>
            <p:nvCxnSpPr>
              <p:cNvPr id="37" name="Straight Connector 36"/>
              <p:cNvCxnSpPr/>
              <p:nvPr/>
            </p:nvCxnSpPr>
            <p:spPr>
              <a:xfrm>
                <a:off x="6324612" y="4687043"/>
                <a:ext cx="0" cy="156949"/>
              </a:xfrm>
              <a:prstGeom prst="line">
                <a:avLst/>
              </a:prstGeom>
              <a:noFill/>
              <a:ln w="6350" cap="flat" cmpd="sng" algn="ctr">
                <a:solidFill>
                  <a:srgbClr val="799E6D"/>
                </a:solidFill>
                <a:prstDash val="solid"/>
                <a:miter lim="800000"/>
              </a:ln>
              <a:effectLst/>
            </p:spPr>
          </p:cxnSp>
          <p:cxnSp>
            <p:nvCxnSpPr>
              <p:cNvPr id="38" name="Straight Connector 37"/>
              <p:cNvCxnSpPr/>
              <p:nvPr/>
            </p:nvCxnSpPr>
            <p:spPr>
              <a:xfrm>
                <a:off x="5993426" y="4768491"/>
                <a:ext cx="406133" cy="0"/>
              </a:xfrm>
              <a:prstGeom prst="line">
                <a:avLst/>
              </a:prstGeom>
              <a:noFill/>
              <a:ln w="6350" cap="flat" cmpd="sng" algn="ctr">
                <a:solidFill>
                  <a:srgbClr val="799E6D"/>
                </a:solidFill>
                <a:prstDash val="solid"/>
                <a:miter lim="800000"/>
              </a:ln>
              <a:effectLst/>
            </p:spPr>
          </p:cxnSp>
          <p:cxnSp>
            <p:nvCxnSpPr>
              <p:cNvPr id="39" name="Straight Connector 38"/>
              <p:cNvCxnSpPr/>
              <p:nvPr/>
            </p:nvCxnSpPr>
            <p:spPr>
              <a:xfrm>
                <a:off x="5993426" y="4835603"/>
                <a:ext cx="406133" cy="0"/>
              </a:xfrm>
              <a:prstGeom prst="line">
                <a:avLst/>
              </a:prstGeom>
              <a:noFill/>
              <a:ln w="6350" cap="flat" cmpd="sng" algn="ctr">
                <a:solidFill>
                  <a:srgbClr val="799E6D"/>
                </a:solidFill>
                <a:prstDash val="solid"/>
                <a:miter lim="800000"/>
              </a:ln>
              <a:effectLst/>
            </p:spPr>
          </p:cxnSp>
          <p:cxnSp>
            <p:nvCxnSpPr>
              <p:cNvPr id="40" name="Straight Connector 39"/>
              <p:cNvCxnSpPr/>
              <p:nvPr/>
            </p:nvCxnSpPr>
            <p:spPr>
              <a:xfrm flipV="1">
                <a:off x="5994824" y="4913145"/>
                <a:ext cx="274320" cy="0"/>
              </a:xfrm>
              <a:prstGeom prst="line">
                <a:avLst/>
              </a:prstGeom>
              <a:noFill/>
              <a:ln w="6350" cap="flat" cmpd="sng" algn="ctr">
                <a:solidFill>
                  <a:srgbClr val="799E6D"/>
                </a:solidFill>
                <a:prstDash val="solid"/>
                <a:miter lim="800000"/>
              </a:ln>
              <a:effectLst/>
            </p:spPr>
          </p:cxnSp>
        </p:grpSp>
        <p:pic>
          <p:nvPicPr>
            <p:cNvPr id="41" name="Picture 40"/>
            <p:cNvPicPr>
              <a:picLocks noChangeAspect="1"/>
            </p:cNvPicPr>
            <p:nvPr/>
          </p:nvPicPr>
          <p:blipFill>
            <a:blip r:embed="rId8"/>
            <a:stretch>
              <a:fillRect/>
            </a:stretch>
          </p:blipFill>
          <p:spPr>
            <a:xfrm>
              <a:off x="8298832" y="5681599"/>
              <a:ext cx="564541" cy="427056"/>
            </a:xfrm>
            <a:prstGeom prst="rect">
              <a:avLst/>
            </a:prstGeom>
          </p:spPr>
        </p:pic>
        <p:sp>
          <p:nvSpPr>
            <p:cNvPr id="42" name="TextBox 41"/>
            <p:cNvSpPr txBox="1"/>
            <p:nvPr/>
          </p:nvSpPr>
          <p:spPr>
            <a:xfrm>
              <a:off x="2275669" y="4965686"/>
              <a:ext cx="910165" cy="416596"/>
            </a:xfrm>
            <a:prstGeom prst="rect">
              <a:avLst/>
            </a:prstGeom>
            <a:noFill/>
          </p:spPr>
          <p:txBody>
            <a:bodyPr wrap="square" rtlCol="0">
              <a:spAutoFit/>
            </a:bodyPr>
            <a:lstStyle/>
            <a:p>
              <a:pPr algn="ctr"/>
              <a:r>
                <a:rPr lang="en-US" sz="1000" b="1" dirty="0">
                  <a:solidFill>
                    <a:srgbClr val="3366FF"/>
                  </a:solidFill>
                  <a:latin typeface="+mj-lt"/>
                </a:rPr>
                <a:t>Infrastructure Models</a:t>
              </a:r>
            </a:p>
          </p:txBody>
        </p:sp>
        <p:sp>
          <p:nvSpPr>
            <p:cNvPr id="43" name="Rounded Rectangle 42"/>
            <p:cNvSpPr/>
            <p:nvPr/>
          </p:nvSpPr>
          <p:spPr>
            <a:xfrm>
              <a:off x="3195995" y="5019953"/>
              <a:ext cx="1091946" cy="302593"/>
            </a:xfrm>
            <a:prstGeom prst="roundRect">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050" kern="0" dirty="0">
                  <a:solidFill>
                    <a:prstClr val="black"/>
                  </a:solidFill>
                  <a:latin typeface="Calibri"/>
                  <a:ea typeface=""/>
                  <a:cs typeface=""/>
                </a:rPr>
                <a:t>Loading Station</a:t>
              </a:r>
            </a:p>
          </p:txBody>
        </p:sp>
        <p:sp>
          <p:nvSpPr>
            <p:cNvPr id="44" name="Rounded Rectangle 43"/>
            <p:cNvSpPr/>
            <p:nvPr/>
          </p:nvSpPr>
          <p:spPr>
            <a:xfrm>
              <a:off x="4382345" y="5013603"/>
              <a:ext cx="723560" cy="302593"/>
            </a:xfrm>
            <a:prstGeom prst="roundRect">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050" kern="0" dirty="0">
                  <a:solidFill>
                    <a:prstClr val="black"/>
                  </a:solidFill>
                  <a:latin typeface="Calibri"/>
                  <a:ea typeface=""/>
                  <a:cs typeface=""/>
                </a:rPr>
                <a:t>Tank</a:t>
              </a:r>
            </a:p>
          </p:txBody>
        </p:sp>
        <p:sp>
          <p:nvSpPr>
            <p:cNvPr id="45" name="Rounded Rectangle 44"/>
            <p:cNvSpPr/>
            <p:nvPr/>
          </p:nvSpPr>
          <p:spPr>
            <a:xfrm>
              <a:off x="5200309" y="5017837"/>
              <a:ext cx="723560" cy="302593"/>
            </a:xfrm>
            <a:prstGeom prst="roundRect">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050" kern="0" dirty="0">
                  <a:solidFill>
                    <a:prstClr val="black"/>
                  </a:solidFill>
                  <a:latin typeface="Calibri"/>
                  <a:ea typeface=""/>
                  <a:cs typeface=""/>
                </a:rPr>
                <a:t>Pipeline</a:t>
              </a:r>
            </a:p>
          </p:txBody>
        </p:sp>
        <p:sp>
          <p:nvSpPr>
            <p:cNvPr id="46" name="Rounded Rectangle 45"/>
            <p:cNvSpPr/>
            <p:nvPr/>
          </p:nvSpPr>
          <p:spPr>
            <a:xfrm>
              <a:off x="6018273" y="5022070"/>
              <a:ext cx="814999" cy="302593"/>
            </a:xfrm>
            <a:prstGeom prst="roundRect">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050" kern="0" dirty="0">
                  <a:solidFill>
                    <a:prstClr val="black"/>
                  </a:solidFill>
                  <a:latin typeface="Calibri"/>
                  <a:ea typeface=""/>
                  <a:cs typeface=""/>
                </a:rPr>
                <a:t>Substation</a:t>
              </a:r>
            </a:p>
          </p:txBody>
        </p:sp>
        <p:sp>
          <p:nvSpPr>
            <p:cNvPr id="47" name="Rounded Rectangle 46"/>
            <p:cNvSpPr/>
            <p:nvPr/>
          </p:nvSpPr>
          <p:spPr>
            <a:xfrm>
              <a:off x="6927678" y="5015720"/>
              <a:ext cx="914400" cy="302593"/>
            </a:xfrm>
            <a:prstGeom prst="roundRect">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lang="en-US" sz="1050" kern="0" dirty="0">
                  <a:solidFill>
                    <a:prstClr val="black"/>
                  </a:solidFill>
                  <a:latin typeface="Calibri"/>
                  <a:ea typeface=""/>
                  <a:cs typeface=""/>
                </a:rPr>
                <a:t>Transformer</a:t>
              </a:r>
            </a:p>
          </p:txBody>
        </p:sp>
        <p:sp>
          <p:nvSpPr>
            <p:cNvPr id="48" name="TextBox 47"/>
            <p:cNvSpPr txBox="1"/>
            <p:nvPr/>
          </p:nvSpPr>
          <p:spPr>
            <a:xfrm>
              <a:off x="2248153" y="4123250"/>
              <a:ext cx="757766" cy="576824"/>
            </a:xfrm>
            <a:prstGeom prst="rect">
              <a:avLst/>
            </a:prstGeom>
            <a:noFill/>
          </p:spPr>
          <p:txBody>
            <a:bodyPr wrap="square" rtlCol="0">
              <a:spAutoFit/>
            </a:bodyPr>
            <a:lstStyle/>
            <a:p>
              <a:pPr algn="ctr"/>
              <a:r>
                <a:rPr lang="en-US" sz="1000" b="1" dirty="0">
                  <a:solidFill>
                    <a:srgbClr val="3366FF"/>
                  </a:solidFill>
                  <a:latin typeface="+mj-lt"/>
                </a:rPr>
                <a:t>Asset &amp; Product Models</a:t>
              </a:r>
            </a:p>
          </p:txBody>
        </p:sp>
        <p:sp>
          <p:nvSpPr>
            <p:cNvPr id="49" name="Rounded Rectangle 48"/>
            <p:cNvSpPr/>
            <p:nvPr/>
          </p:nvSpPr>
          <p:spPr>
            <a:xfrm>
              <a:off x="6884401" y="4423014"/>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Steam</a:t>
              </a:r>
            </a:p>
          </p:txBody>
        </p:sp>
        <p:sp>
          <p:nvSpPr>
            <p:cNvPr id="50" name="Rounded Rectangle 49"/>
            <p:cNvSpPr/>
            <p:nvPr/>
          </p:nvSpPr>
          <p:spPr>
            <a:xfrm>
              <a:off x="3024904" y="3409948"/>
              <a:ext cx="4817597" cy="464667"/>
            </a:xfrm>
            <a:prstGeom prst="roundRect">
              <a:avLst>
                <a:gd name="adj" fmla="val 9213"/>
              </a:avLst>
            </a:prstGeom>
            <a:gradFill rotWithShape="1">
              <a:gsLst>
                <a:gs pos="0">
                  <a:srgbClr val="33828D">
                    <a:tint val="50000"/>
                    <a:satMod val="300000"/>
                  </a:srgbClr>
                </a:gs>
                <a:gs pos="35000">
                  <a:srgbClr val="33828D">
                    <a:tint val="37000"/>
                    <a:satMod val="300000"/>
                  </a:srgbClr>
                </a:gs>
                <a:gs pos="100000">
                  <a:srgbClr val="33828D">
                    <a:tint val="15000"/>
                    <a:satMod val="3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endParaRPr lang="en-US" sz="1050" kern="0" dirty="0">
                <a:solidFill>
                  <a:prstClr val="black"/>
                </a:solidFill>
                <a:latin typeface="Calibri"/>
                <a:ea typeface=""/>
                <a:cs typeface=""/>
              </a:endParaRPr>
            </a:p>
          </p:txBody>
        </p:sp>
        <p:sp>
          <p:nvSpPr>
            <p:cNvPr id="51" name="Rounded Rectangle 50"/>
            <p:cNvSpPr/>
            <p:nvPr/>
          </p:nvSpPr>
          <p:spPr>
            <a:xfrm>
              <a:off x="5950223" y="3485327"/>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Loading</a:t>
              </a:r>
            </a:p>
          </p:txBody>
        </p:sp>
        <p:sp>
          <p:nvSpPr>
            <p:cNvPr id="52" name="Rounded Rectangle 51"/>
            <p:cNvSpPr/>
            <p:nvPr/>
          </p:nvSpPr>
          <p:spPr>
            <a:xfrm>
              <a:off x="3179438" y="3485327"/>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Tank Heating</a:t>
              </a:r>
            </a:p>
          </p:txBody>
        </p:sp>
        <p:sp>
          <p:nvSpPr>
            <p:cNvPr id="53" name="Rounded Rectangle 52"/>
            <p:cNvSpPr/>
            <p:nvPr/>
          </p:nvSpPr>
          <p:spPr>
            <a:xfrm>
              <a:off x="5026628" y="3485327"/>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Pipe Heating</a:t>
              </a:r>
            </a:p>
          </p:txBody>
        </p:sp>
        <p:sp>
          <p:nvSpPr>
            <p:cNvPr id="54" name="Rounded Rectangle 53"/>
            <p:cNvSpPr/>
            <p:nvPr/>
          </p:nvSpPr>
          <p:spPr>
            <a:xfrm>
              <a:off x="4103033" y="3485327"/>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Tank Mixing</a:t>
              </a:r>
            </a:p>
          </p:txBody>
        </p:sp>
        <p:sp>
          <p:nvSpPr>
            <p:cNvPr id="55" name="Rounded Rectangle 54"/>
            <p:cNvSpPr/>
            <p:nvPr/>
          </p:nvSpPr>
          <p:spPr>
            <a:xfrm>
              <a:off x="6873818" y="3485327"/>
              <a:ext cx="804672" cy="302593"/>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1000" kern="0" dirty="0">
                  <a:solidFill>
                    <a:prstClr val="black"/>
                  </a:solidFill>
                  <a:latin typeface="Calibri"/>
                  <a:ea typeface=""/>
                  <a:cs typeface=""/>
                </a:rPr>
                <a:t>Unloading</a:t>
              </a:r>
            </a:p>
          </p:txBody>
        </p:sp>
        <p:sp>
          <p:nvSpPr>
            <p:cNvPr id="56" name="TextBox 55"/>
            <p:cNvSpPr txBox="1"/>
            <p:nvPr/>
          </p:nvSpPr>
          <p:spPr>
            <a:xfrm>
              <a:off x="2220637" y="3386642"/>
              <a:ext cx="757766" cy="576824"/>
            </a:xfrm>
            <a:prstGeom prst="rect">
              <a:avLst/>
            </a:prstGeom>
            <a:noFill/>
          </p:spPr>
          <p:txBody>
            <a:bodyPr wrap="square" rtlCol="0">
              <a:spAutoFit/>
            </a:bodyPr>
            <a:lstStyle/>
            <a:p>
              <a:pPr algn="ctr"/>
              <a:r>
                <a:rPr lang="en-US" sz="1000" b="1" dirty="0">
                  <a:solidFill>
                    <a:srgbClr val="3366FF"/>
                  </a:solidFill>
                  <a:latin typeface="+mj-lt"/>
                </a:rPr>
                <a:t>Activity &amp; Process Models</a:t>
              </a:r>
            </a:p>
          </p:txBody>
        </p:sp>
        <p:sp>
          <p:nvSpPr>
            <p:cNvPr id="57" name="Rectangle 56"/>
            <p:cNvSpPr/>
            <p:nvPr/>
          </p:nvSpPr>
          <p:spPr>
            <a:xfrm>
              <a:off x="2209552" y="2637362"/>
              <a:ext cx="5760865" cy="599021"/>
            </a:xfrm>
            <a:prstGeom prst="rect">
              <a:avLst/>
            </a:prstGeom>
            <a:solidFill>
              <a:srgbClr val="DEDFE8"/>
            </a:solidFill>
            <a:ln w="6350" cap="flat" cmpd="sng" algn="ctr">
              <a:solidFill>
                <a:srgbClr val="DADADA"/>
              </a:solidFill>
              <a:prstDash val="solid"/>
              <a:miter lim="800000"/>
            </a:ln>
            <a:effectLst/>
          </p:spPr>
          <p:txBody>
            <a:bodyPr rtlCol="0" anchor="ctr"/>
            <a:lstStyle/>
            <a:p>
              <a:pPr algn="ctr" defTabSz="914400">
                <a:defRPr/>
              </a:pPr>
              <a:endParaRPr lang="en-US" sz="1050" kern="0" dirty="0">
                <a:solidFill>
                  <a:srgbClr val="3E3D3B"/>
                </a:solidFill>
                <a:latin typeface="Calibri"/>
                <a:ea typeface=""/>
                <a:cs typeface=""/>
              </a:endParaRPr>
            </a:p>
          </p:txBody>
        </p:sp>
        <p:sp>
          <p:nvSpPr>
            <p:cNvPr id="58" name="Rounded Rectangle 57"/>
            <p:cNvSpPr/>
            <p:nvPr/>
          </p:nvSpPr>
          <p:spPr>
            <a:xfrm>
              <a:off x="2332397" y="2880002"/>
              <a:ext cx="1000505" cy="302593"/>
            </a:xfrm>
            <a:prstGeom prst="roundRect">
              <a:avLst/>
            </a:prstGeom>
            <a:gradFill flip="none" rotWithShape="1">
              <a:gsLst>
                <a:gs pos="0">
                  <a:schemeClr val="accent4">
                    <a:tint val="50000"/>
                    <a:satMod val="300000"/>
                    <a:alpha val="81000"/>
                  </a:schemeClr>
                </a:gs>
                <a:gs pos="35000">
                  <a:schemeClr val="accent4">
                    <a:tint val="37000"/>
                    <a:satMod val="300000"/>
                    <a:alpha val="81000"/>
                  </a:schemeClr>
                </a:gs>
                <a:gs pos="100000">
                  <a:schemeClr val="accent4">
                    <a:tint val="15000"/>
                    <a:satMod val="350000"/>
                    <a:alpha val="81000"/>
                  </a:schemeClr>
                </a:gs>
              </a:gsLst>
              <a:lin ang="162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sz="1050" kern="0" dirty="0">
                  <a:solidFill>
                    <a:prstClr val="black"/>
                  </a:solidFill>
                  <a:latin typeface="Calibri"/>
                  <a:ea typeface=""/>
                  <a:cs typeface=""/>
                </a:rPr>
                <a:t>Cooling Profile</a:t>
              </a:r>
            </a:p>
          </p:txBody>
        </p:sp>
        <p:sp>
          <p:nvSpPr>
            <p:cNvPr id="59" name="Rounded Rectangle 58"/>
            <p:cNvSpPr/>
            <p:nvPr/>
          </p:nvSpPr>
          <p:spPr>
            <a:xfrm>
              <a:off x="3416618" y="2880002"/>
              <a:ext cx="1018793" cy="302593"/>
            </a:xfrm>
            <a:prstGeom prst="roundRect">
              <a:avLst/>
            </a:prstGeom>
            <a:gradFill flip="none" rotWithShape="1">
              <a:gsLst>
                <a:gs pos="0">
                  <a:schemeClr val="accent4">
                    <a:tint val="50000"/>
                    <a:satMod val="300000"/>
                    <a:alpha val="81000"/>
                  </a:schemeClr>
                </a:gs>
                <a:gs pos="35000">
                  <a:schemeClr val="accent4">
                    <a:tint val="37000"/>
                    <a:satMod val="300000"/>
                    <a:alpha val="81000"/>
                  </a:schemeClr>
                </a:gs>
                <a:gs pos="100000">
                  <a:schemeClr val="accent4">
                    <a:tint val="15000"/>
                    <a:satMod val="350000"/>
                    <a:alpha val="81000"/>
                  </a:schemeClr>
                </a:gs>
              </a:gsLst>
              <a:lin ang="162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sz="1050" kern="0" dirty="0">
                  <a:solidFill>
                    <a:prstClr val="black"/>
                  </a:solidFill>
                  <a:latin typeface="Calibri"/>
                  <a:ea typeface=""/>
                  <a:cs typeface=""/>
                </a:rPr>
                <a:t>Heating Profile</a:t>
              </a:r>
            </a:p>
          </p:txBody>
        </p:sp>
        <p:sp>
          <p:nvSpPr>
            <p:cNvPr id="60" name="Rounded Rectangle 59"/>
            <p:cNvSpPr/>
            <p:nvPr/>
          </p:nvSpPr>
          <p:spPr>
            <a:xfrm>
              <a:off x="4519127" y="2880002"/>
              <a:ext cx="963929" cy="302593"/>
            </a:xfrm>
            <a:prstGeom prst="roundRect">
              <a:avLst/>
            </a:prstGeom>
            <a:gradFill flip="none" rotWithShape="1">
              <a:gsLst>
                <a:gs pos="0">
                  <a:schemeClr val="accent4">
                    <a:tint val="50000"/>
                    <a:satMod val="300000"/>
                    <a:alpha val="81000"/>
                  </a:schemeClr>
                </a:gs>
                <a:gs pos="35000">
                  <a:schemeClr val="accent4">
                    <a:tint val="37000"/>
                    <a:satMod val="300000"/>
                    <a:alpha val="81000"/>
                  </a:schemeClr>
                </a:gs>
                <a:gs pos="100000">
                  <a:schemeClr val="accent4">
                    <a:tint val="15000"/>
                    <a:satMod val="350000"/>
                    <a:alpha val="81000"/>
                  </a:schemeClr>
                </a:gs>
              </a:gsLst>
              <a:lin ang="162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sz="1050" kern="0" dirty="0">
                  <a:solidFill>
                    <a:prstClr val="black"/>
                  </a:solidFill>
                  <a:latin typeface="Calibri"/>
                  <a:ea typeface=""/>
                  <a:cs typeface=""/>
                </a:rPr>
                <a:t>Mixing Profile</a:t>
              </a:r>
            </a:p>
          </p:txBody>
        </p:sp>
        <p:sp>
          <p:nvSpPr>
            <p:cNvPr id="61" name="Rounded Rectangle 60"/>
            <p:cNvSpPr/>
            <p:nvPr/>
          </p:nvSpPr>
          <p:spPr>
            <a:xfrm>
              <a:off x="5566772" y="2880002"/>
              <a:ext cx="963929" cy="302593"/>
            </a:xfrm>
            <a:prstGeom prst="roundRect">
              <a:avLst/>
            </a:prstGeom>
            <a:gradFill flip="none" rotWithShape="1">
              <a:gsLst>
                <a:gs pos="0">
                  <a:schemeClr val="accent4">
                    <a:tint val="50000"/>
                    <a:satMod val="300000"/>
                    <a:alpha val="81000"/>
                  </a:schemeClr>
                </a:gs>
                <a:gs pos="35000">
                  <a:schemeClr val="accent4">
                    <a:tint val="37000"/>
                    <a:satMod val="300000"/>
                    <a:alpha val="81000"/>
                  </a:schemeClr>
                </a:gs>
                <a:gs pos="100000">
                  <a:schemeClr val="accent4">
                    <a:tint val="15000"/>
                    <a:satMod val="350000"/>
                    <a:alpha val="81000"/>
                  </a:schemeClr>
                </a:gs>
              </a:gsLst>
              <a:lin ang="162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sz="1050" kern="0" dirty="0">
                  <a:solidFill>
                    <a:prstClr val="black"/>
                  </a:solidFill>
                  <a:latin typeface="Calibri"/>
                  <a:ea typeface=""/>
                  <a:cs typeface=""/>
                </a:rPr>
                <a:t>Energy Profile</a:t>
              </a:r>
            </a:p>
          </p:txBody>
        </p:sp>
        <p:sp>
          <p:nvSpPr>
            <p:cNvPr id="62" name="Rounded Rectangle 61"/>
            <p:cNvSpPr/>
            <p:nvPr/>
          </p:nvSpPr>
          <p:spPr>
            <a:xfrm>
              <a:off x="6614416" y="2880002"/>
              <a:ext cx="1206924" cy="302593"/>
            </a:xfrm>
            <a:prstGeom prst="roundRect">
              <a:avLst/>
            </a:prstGeom>
            <a:gradFill flip="none" rotWithShape="1">
              <a:gsLst>
                <a:gs pos="0">
                  <a:schemeClr val="accent4">
                    <a:tint val="50000"/>
                    <a:satMod val="300000"/>
                    <a:alpha val="81000"/>
                  </a:schemeClr>
                </a:gs>
                <a:gs pos="35000">
                  <a:schemeClr val="accent4">
                    <a:tint val="37000"/>
                    <a:satMod val="300000"/>
                    <a:alpha val="81000"/>
                  </a:schemeClr>
                </a:gs>
                <a:gs pos="100000">
                  <a:schemeClr val="accent4">
                    <a:tint val="15000"/>
                    <a:satMod val="350000"/>
                    <a:alpha val="81000"/>
                  </a:schemeClr>
                </a:gs>
              </a:gsLst>
              <a:lin ang="16200000" scaled="1"/>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r>
                <a:rPr lang="en-US" sz="1050" kern="0" dirty="0">
                  <a:solidFill>
                    <a:prstClr val="black"/>
                  </a:solidFill>
                  <a:latin typeface="Calibri"/>
                  <a:ea typeface=""/>
                  <a:cs typeface=""/>
                </a:rPr>
                <a:t>Energy Prediction</a:t>
              </a:r>
            </a:p>
          </p:txBody>
        </p:sp>
        <p:sp>
          <p:nvSpPr>
            <p:cNvPr id="63" name="TextBox 62"/>
            <p:cNvSpPr txBox="1"/>
            <p:nvPr/>
          </p:nvSpPr>
          <p:spPr>
            <a:xfrm>
              <a:off x="3664202" y="2607708"/>
              <a:ext cx="2876549" cy="256366"/>
            </a:xfrm>
            <a:prstGeom prst="rect">
              <a:avLst/>
            </a:prstGeom>
            <a:noFill/>
          </p:spPr>
          <p:txBody>
            <a:bodyPr wrap="square" rtlCol="0">
              <a:spAutoFit/>
            </a:bodyPr>
            <a:lstStyle/>
            <a:p>
              <a:pPr algn="ctr"/>
              <a:r>
                <a:rPr lang="en-US" sz="1000" b="1" dirty="0">
                  <a:solidFill>
                    <a:srgbClr val="3366FF"/>
                  </a:solidFill>
                  <a:latin typeface="+mj-lt"/>
                </a:rPr>
                <a:t>Analytics &amp; Prediction Models</a:t>
              </a:r>
            </a:p>
          </p:txBody>
        </p:sp>
        <p:sp>
          <p:nvSpPr>
            <p:cNvPr id="64" name="Rounded Rectangle 63"/>
            <p:cNvSpPr/>
            <p:nvPr/>
          </p:nvSpPr>
          <p:spPr>
            <a:xfrm>
              <a:off x="2336630" y="2164569"/>
              <a:ext cx="1886374" cy="302593"/>
            </a:xfrm>
            <a:prstGeom prst="roundRect">
              <a:avLst/>
            </a:prstGeom>
            <a:gradFill flip="none" rotWithShape="1">
              <a:gsLst>
                <a:gs pos="0">
                  <a:schemeClr val="accent2">
                    <a:tint val="50000"/>
                    <a:satMod val="300000"/>
                    <a:alpha val="90000"/>
                  </a:schemeClr>
                </a:gs>
                <a:gs pos="35000">
                  <a:schemeClr val="accent2">
                    <a:tint val="37000"/>
                    <a:satMod val="300000"/>
                    <a:alpha val="90000"/>
                  </a:schemeClr>
                </a:gs>
                <a:gs pos="100000">
                  <a:schemeClr val="accent2">
                    <a:tint val="15000"/>
                    <a:satMod val="350000"/>
                    <a:alpha val="90000"/>
                  </a:schemeClr>
                </a:gs>
              </a:gsLst>
              <a:lin ang="16200000" scaled="1"/>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1050" kern="0" dirty="0">
                  <a:solidFill>
                    <a:prstClr val="black"/>
                  </a:solidFill>
                  <a:latin typeface="Calibri"/>
                  <a:ea typeface=""/>
                  <a:cs typeface=""/>
                </a:rPr>
                <a:t>Energy Optimization Models </a:t>
              </a:r>
            </a:p>
          </p:txBody>
        </p:sp>
        <p:sp>
          <p:nvSpPr>
            <p:cNvPr id="65" name="Rounded Rectangle 64"/>
            <p:cNvSpPr/>
            <p:nvPr/>
          </p:nvSpPr>
          <p:spPr>
            <a:xfrm>
              <a:off x="6075082" y="2164569"/>
              <a:ext cx="1725084" cy="302593"/>
            </a:xfrm>
            <a:prstGeom prst="roundRect">
              <a:avLst/>
            </a:prstGeom>
            <a:gradFill flip="none" rotWithShape="1">
              <a:gsLst>
                <a:gs pos="0">
                  <a:schemeClr val="accent2">
                    <a:tint val="50000"/>
                    <a:satMod val="300000"/>
                    <a:alpha val="90000"/>
                  </a:schemeClr>
                </a:gs>
                <a:gs pos="35000">
                  <a:schemeClr val="accent2">
                    <a:tint val="37000"/>
                    <a:satMod val="300000"/>
                    <a:alpha val="90000"/>
                  </a:schemeClr>
                </a:gs>
                <a:gs pos="100000">
                  <a:schemeClr val="accent2">
                    <a:tint val="15000"/>
                    <a:satMod val="350000"/>
                    <a:alpha val="90000"/>
                  </a:schemeClr>
                </a:gs>
              </a:gsLst>
              <a:lin ang="16200000" scaled="1"/>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1050" kern="0" dirty="0">
                  <a:solidFill>
                    <a:prstClr val="black"/>
                  </a:solidFill>
                  <a:latin typeface="Calibri"/>
                  <a:ea typeface=""/>
                  <a:cs typeface=""/>
                </a:rPr>
                <a:t>Inventory Visibility Models</a:t>
              </a:r>
            </a:p>
          </p:txBody>
        </p:sp>
        <p:sp>
          <p:nvSpPr>
            <p:cNvPr id="66" name="Rounded Rectangle 65"/>
            <p:cNvSpPr/>
            <p:nvPr/>
          </p:nvSpPr>
          <p:spPr>
            <a:xfrm>
              <a:off x="4409055" y="2164569"/>
              <a:ext cx="1479975" cy="302593"/>
            </a:xfrm>
            <a:prstGeom prst="roundRect">
              <a:avLst/>
            </a:prstGeom>
            <a:gradFill flip="none" rotWithShape="1">
              <a:gsLst>
                <a:gs pos="0">
                  <a:schemeClr val="accent2">
                    <a:tint val="50000"/>
                    <a:satMod val="300000"/>
                    <a:alpha val="90000"/>
                  </a:schemeClr>
                </a:gs>
                <a:gs pos="35000">
                  <a:schemeClr val="accent2">
                    <a:tint val="37000"/>
                    <a:satMod val="300000"/>
                    <a:alpha val="90000"/>
                  </a:schemeClr>
                </a:gs>
                <a:gs pos="100000">
                  <a:schemeClr val="accent2">
                    <a:tint val="15000"/>
                    <a:satMod val="350000"/>
                    <a:alpha val="90000"/>
                  </a:schemeClr>
                </a:gs>
              </a:gsLst>
              <a:lin ang="16200000" scaled="1"/>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1050" kern="0" dirty="0">
                  <a:solidFill>
                    <a:prstClr val="black"/>
                  </a:solidFill>
                  <a:latin typeface="Calibri"/>
                  <a:ea typeface=""/>
                  <a:cs typeface=""/>
                </a:rPr>
                <a:t>Scheduling Models</a:t>
              </a:r>
            </a:p>
          </p:txBody>
        </p:sp>
        <p:sp>
          <p:nvSpPr>
            <p:cNvPr id="67" name="Rounded Rectangle 66"/>
            <p:cNvSpPr/>
            <p:nvPr/>
          </p:nvSpPr>
          <p:spPr>
            <a:xfrm>
              <a:off x="8188092" y="4359204"/>
              <a:ext cx="1024128" cy="393192"/>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900" kern="0" dirty="0">
                  <a:solidFill>
                    <a:prstClr val="black"/>
                  </a:solidFill>
                  <a:latin typeface="Calibri"/>
                  <a:ea typeface=""/>
                  <a:cs typeface=""/>
                </a:rPr>
                <a:t>Monitoring Queries</a:t>
              </a:r>
            </a:p>
          </p:txBody>
        </p:sp>
        <p:sp>
          <p:nvSpPr>
            <p:cNvPr id="68" name="Rounded Rectangle 67"/>
            <p:cNvSpPr/>
            <p:nvPr/>
          </p:nvSpPr>
          <p:spPr>
            <a:xfrm>
              <a:off x="8188092" y="2877333"/>
              <a:ext cx="1024128" cy="393192"/>
            </a:xfrm>
            <a:prstGeom prst="roundRect">
              <a:avLst/>
            </a:prstGeom>
            <a:solidFill>
              <a:srgbClr val="FFFFFF"/>
            </a:solidFill>
            <a:ln w="9525" cap="flat" cmpd="sng" algn="ctr">
              <a:solidFill>
                <a:srgbClr val="33828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algn="ctr" defTabSz="914400">
                <a:defRPr/>
              </a:pPr>
              <a:r>
                <a:rPr lang="en-US" sz="900" kern="0" dirty="0">
                  <a:solidFill>
                    <a:prstClr val="black"/>
                  </a:solidFill>
                  <a:latin typeface="Calibri"/>
                  <a:ea typeface=""/>
                  <a:cs typeface=""/>
                </a:rPr>
                <a:t>Process Policies</a:t>
              </a:r>
            </a:p>
          </p:txBody>
        </p:sp>
      </p:grpSp>
      <p:sp>
        <p:nvSpPr>
          <p:cNvPr id="71" name="TextBox 70"/>
          <p:cNvSpPr txBox="1"/>
          <p:nvPr/>
        </p:nvSpPr>
        <p:spPr>
          <a:xfrm>
            <a:off x="8839200" y="2057401"/>
            <a:ext cx="2819400" cy="2100575"/>
          </a:xfrm>
          <a:prstGeom prst="rect">
            <a:avLst/>
          </a:prstGeom>
          <a:noFill/>
        </p:spPr>
        <p:txBody>
          <a:bodyPr wrap="square" rtlCol="0">
            <a:spAutoFit/>
          </a:bodyPr>
          <a:lstStyle/>
          <a:p>
            <a:pPr marL="285750" indent="-285750">
              <a:spcBef>
                <a:spcPts val="900"/>
              </a:spcBef>
              <a:buFont typeface="Arial"/>
              <a:buChar char="•"/>
            </a:pPr>
            <a:r>
              <a:rPr lang="en-US" dirty="0"/>
              <a:t>Energy Optimization</a:t>
            </a:r>
          </a:p>
          <a:p>
            <a:pPr marL="285750" indent="-285750">
              <a:spcBef>
                <a:spcPts val="900"/>
              </a:spcBef>
              <a:buFont typeface="Arial"/>
              <a:buChar char="•"/>
            </a:pPr>
            <a:r>
              <a:rPr lang="en-US" dirty="0"/>
              <a:t>Loading/Unloading Scheduling</a:t>
            </a:r>
          </a:p>
          <a:p>
            <a:pPr marL="285750" indent="-285750">
              <a:spcBef>
                <a:spcPts val="900"/>
              </a:spcBef>
              <a:buFont typeface="Arial"/>
              <a:buChar char="•"/>
            </a:pPr>
            <a:r>
              <a:rPr lang="en-US" dirty="0"/>
              <a:t>End-to-end Product Transparency</a:t>
            </a:r>
          </a:p>
          <a:p>
            <a:pPr marL="285750" indent="-285750">
              <a:spcBef>
                <a:spcPts val="900"/>
              </a:spcBef>
              <a:buFont typeface="Arial"/>
              <a:buChar char="•"/>
            </a:pPr>
            <a:r>
              <a:rPr lang="en-US" dirty="0"/>
              <a:t>...</a:t>
            </a:r>
          </a:p>
        </p:txBody>
      </p:sp>
    </p:spTree>
    <p:extLst>
      <p:ext uri="{BB962C8B-B14F-4D97-AF65-F5344CB8AC3E}">
        <p14:creationId xmlns:p14="http://schemas.microsoft.com/office/powerpoint/2010/main" val="33735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loud 78"/>
          <p:cNvSpPr/>
          <p:nvPr/>
        </p:nvSpPr>
        <p:spPr>
          <a:xfrm>
            <a:off x="8382000" y="1295400"/>
            <a:ext cx="1676400" cy="914400"/>
          </a:xfrm>
          <a:prstGeom prst="cloud">
            <a:avLst/>
          </a:prstGeom>
          <a:gradFill flip="none" rotWithShape="1">
            <a:gsLst>
              <a:gs pos="0">
                <a:schemeClr val="accent6">
                  <a:lumMod val="110000"/>
                  <a:satMod val="105000"/>
                  <a:tint val="67000"/>
                  <a:alpha val="36000"/>
                </a:schemeClr>
              </a:gs>
              <a:gs pos="50000">
                <a:schemeClr val="accent6">
                  <a:lumMod val="105000"/>
                  <a:satMod val="103000"/>
                  <a:tint val="73000"/>
                  <a:alpha val="36000"/>
                </a:schemeClr>
              </a:gs>
              <a:gs pos="100000">
                <a:schemeClr val="accent6">
                  <a:lumMod val="105000"/>
                  <a:satMod val="109000"/>
                  <a:tint val="81000"/>
                  <a:alpha val="36000"/>
                </a:schemeClr>
              </a:gs>
            </a:gsLst>
            <a:lin ang="5400000" scaled="0"/>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a:t>The Chasm Remains between Field Operations and Business Intelligence</a:t>
            </a:r>
          </a:p>
        </p:txBody>
      </p:sp>
      <p:sp>
        <p:nvSpPr>
          <p:cNvPr id="12" name="TextBox 11"/>
          <p:cNvSpPr txBox="1"/>
          <p:nvPr/>
        </p:nvSpPr>
        <p:spPr>
          <a:xfrm>
            <a:off x="4114801" y="4419600"/>
            <a:ext cx="2145139" cy="338554"/>
          </a:xfrm>
          <a:prstGeom prst="rect">
            <a:avLst/>
          </a:prstGeom>
          <a:noFill/>
        </p:spPr>
        <p:txBody>
          <a:bodyPr wrap="none" rtlCol="0">
            <a:spAutoFit/>
          </a:bodyPr>
          <a:lstStyle/>
          <a:p>
            <a:r>
              <a:rPr lang="en-US" sz="1600" dirty="0"/>
              <a:t>SCADA, Historian           </a:t>
            </a:r>
          </a:p>
        </p:txBody>
      </p:sp>
      <p:sp>
        <p:nvSpPr>
          <p:cNvPr id="14" name="TextBox 13"/>
          <p:cNvSpPr txBox="1"/>
          <p:nvPr/>
        </p:nvSpPr>
        <p:spPr>
          <a:xfrm>
            <a:off x="4533064" y="3810001"/>
            <a:ext cx="496137" cy="307777"/>
          </a:xfrm>
          <a:prstGeom prst="rect">
            <a:avLst/>
          </a:prstGeom>
          <a:noFill/>
        </p:spPr>
        <p:txBody>
          <a:bodyPr wrap="none" rtlCol="0">
            <a:spAutoFit/>
          </a:bodyPr>
          <a:lstStyle/>
          <a:p>
            <a:r>
              <a:rPr lang="en-US" sz="1400" dirty="0"/>
              <a:t>HMI</a:t>
            </a:r>
          </a:p>
        </p:txBody>
      </p:sp>
      <p:sp>
        <p:nvSpPr>
          <p:cNvPr id="16" name="Parallelogram 15"/>
          <p:cNvSpPr/>
          <p:nvPr/>
        </p:nvSpPr>
        <p:spPr>
          <a:xfrm>
            <a:off x="1600200" y="2854556"/>
            <a:ext cx="9525000" cy="498245"/>
          </a:xfrm>
          <a:prstGeom prst="parallelogram">
            <a:avLst>
              <a:gd name="adj" fmla="val 37880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p>
        </p:txBody>
      </p:sp>
      <p:sp>
        <p:nvSpPr>
          <p:cNvPr id="17" name="Parallelogram 16"/>
          <p:cNvSpPr/>
          <p:nvPr/>
        </p:nvSpPr>
        <p:spPr>
          <a:xfrm>
            <a:off x="2794899" y="4876800"/>
            <a:ext cx="6986320" cy="540384"/>
          </a:xfrm>
          <a:prstGeom prst="parallelogram">
            <a:avLst>
              <a:gd name="adj" fmla="val 308998"/>
            </a:avLst>
          </a:prstGeom>
          <a:solidFill>
            <a:schemeClr val="accent2">
              <a:lumMod val="75000"/>
              <a:alpha val="27000"/>
            </a:schemeClr>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cxnSp>
        <p:nvCxnSpPr>
          <p:cNvPr id="20" name="Elbow Connector 19"/>
          <p:cNvCxnSpPr>
            <a:stCxn id="14" idx="2"/>
            <a:endCxn id="47" idx="1"/>
          </p:cNvCxnSpPr>
          <p:nvPr/>
        </p:nvCxnSpPr>
        <p:spPr>
          <a:xfrm rot="16200000" flipH="1">
            <a:off x="5136831" y="3762079"/>
            <a:ext cx="70073" cy="781468"/>
          </a:xfrm>
          <a:prstGeom prst="bentConnector2">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62406" y="4174549"/>
            <a:ext cx="201045" cy="307777"/>
          </a:xfrm>
          <a:prstGeom prst="rect">
            <a:avLst/>
          </a:prstGeom>
          <a:noFill/>
        </p:spPr>
        <p:txBody>
          <a:bodyPr wrap="square" rtlCol="0">
            <a:spAutoFit/>
          </a:bodyPr>
          <a:lstStyle/>
          <a:p>
            <a:r>
              <a:rPr lang="en-US" sz="1400" dirty="0"/>
              <a:t>   </a:t>
            </a:r>
          </a:p>
        </p:txBody>
      </p:sp>
      <p:sp>
        <p:nvSpPr>
          <p:cNvPr id="22" name="TextBox 21"/>
          <p:cNvSpPr txBox="1"/>
          <p:nvPr/>
        </p:nvSpPr>
        <p:spPr>
          <a:xfrm>
            <a:off x="6061883" y="4174549"/>
            <a:ext cx="201045" cy="307777"/>
          </a:xfrm>
          <a:prstGeom prst="rect">
            <a:avLst/>
          </a:prstGeom>
          <a:noFill/>
        </p:spPr>
        <p:txBody>
          <a:bodyPr wrap="square" rtlCol="0">
            <a:spAutoFit/>
          </a:bodyPr>
          <a:lstStyle/>
          <a:p>
            <a:r>
              <a:rPr lang="en-US" sz="1400" dirty="0"/>
              <a:t>   </a:t>
            </a:r>
          </a:p>
        </p:txBody>
      </p:sp>
      <p:sp>
        <p:nvSpPr>
          <p:cNvPr id="23" name="TextBox 22"/>
          <p:cNvSpPr txBox="1"/>
          <p:nvPr/>
        </p:nvSpPr>
        <p:spPr>
          <a:xfrm>
            <a:off x="5798940" y="4821703"/>
            <a:ext cx="525661" cy="292388"/>
          </a:xfrm>
          <a:prstGeom prst="rect">
            <a:avLst/>
          </a:prstGeom>
          <a:noFill/>
        </p:spPr>
        <p:txBody>
          <a:bodyPr wrap="none" rtlCol="0">
            <a:spAutoFit/>
          </a:bodyPr>
          <a:lstStyle/>
          <a:p>
            <a:r>
              <a:rPr lang="en-US" sz="1300" dirty="0"/>
              <a:t>PLCs</a:t>
            </a:r>
          </a:p>
        </p:txBody>
      </p:sp>
      <p:cxnSp>
        <p:nvCxnSpPr>
          <p:cNvPr id="42" name="Elbow Connector 41"/>
          <p:cNvCxnSpPr>
            <a:stCxn id="23" idx="2"/>
            <a:endCxn id="72" idx="0"/>
          </p:cNvCxnSpPr>
          <p:nvPr/>
        </p:nvCxnSpPr>
        <p:spPr>
          <a:xfrm rot="5400000">
            <a:off x="4890085" y="4345193"/>
            <a:ext cx="402789" cy="1940584"/>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23" idx="2"/>
            <a:endCxn id="96" idx="0"/>
          </p:cNvCxnSpPr>
          <p:nvPr/>
        </p:nvCxnSpPr>
        <p:spPr>
          <a:xfrm rot="16200000" flipH="1">
            <a:off x="6746311" y="4429551"/>
            <a:ext cx="402789" cy="1771869"/>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23" idx="0"/>
            <a:endCxn id="47" idx="2"/>
          </p:cNvCxnSpPr>
          <p:nvPr/>
        </p:nvCxnSpPr>
        <p:spPr>
          <a:xfrm rot="16200000" flipV="1">
            <a:off x="5720710" y="4480642"/>
            <a:ext cx="408403" cy="273720"/>
          </a:xfrm>
          <a:prstGeom prst="bentConnector3">
            <a:avLst>
              <a:gd name="adj1" fmla="val 50000"/>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3962400"/>
            <a:ext cx="450900" cy="450900"/>
          </a:xfrm>
          <a:prstGeom prst="rect">
            <a:avLst/>
          </a:prstGeom>
        </p:spPr>
      </p:pic>
      <p:sp>
        <p:nvSpPr>
          <p:cNvPr id="58" name="Right Arrow 57"/>
          <p:cNvSpPr/>
          <p:nvPr/>
        </p:nvSpPr>
        <p:spPr>
          <a:xfrm>
            <a:off x="838200" y="5105400"/>
            <a:ext cx="2133600" cy="1371600"/>
          </a:xfrm>
          <a:prstGeom prst="rightArrow">
            <a:avLst/>
          </a:prstGeom>
          <a:gradFill flip="none" rotWithShape="1">
            <a:gsLst>
              <a:gs pos="0">
                <a:schemeClr val="accent6">
                  <a:satMod val="103000"/>
                  <a:lumMod val="102000"/>
                  <a:tint val="94000"/>
                  <a:alpha val="38000"/>
                </a:schemeClr>
              </a:gs>
              <a:gs pos="50000">
                <a:schemeClr val="accent6">
                  <a:satMod val="110000"/>
                  <a:lumMod val="100000"/>
                  <a:shade val="100000"/>
                  <a:alpha val="38000"/>
                </a:schemeClr>
              </a:gs>
              <a:gs pos="100000">
                <a:schemeClr val="accent6">
                  <a:lumMod val="99000"/>
                  <a:satMod val="120000"/>
                  <a:shade val="78000"/>
                  <a:alpha val="38000"/>
                </a:schemeClr>
              </a:gs>
            </a:gsLst>
            <a:lin ang="54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solidFill>
                  <a:schemeClr val="tx1"/>
                </a:solidFill>
              </a:rPr>
              <a:t>Flow-Driven</a:t>
            </a:r>
          </a:p>
        </p:txBody>
      </p:sp>
      <p:sp>
        <p:nvSpPr>
          <p:cNvPr id="59" name="Right Arrow 58"/>
          <p:cNvSpPr/>
          <p:nvPr/>
        </p:nvSpPr>
        <p:spPr>
          <a:xfrm>
            <a:off x="762000" y="1524000"/>
            <a:ext cx="2133600" cy="13716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tx1"/>
                </a:solidFill>
              </a:rPr>
              <a:t>Information-Driven</a:t>
            </a:r>
          </a:p>
        </p:txBody>
      </p:sp>
      <p:pic>
        <p:nvPicPr>
          <p:cNvPr id="71" name="Picture 7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25796" y="4343400"/>
            <a:ext cx="732404" cy="731520"/>
          </a:xfrm>
          <a:prstGeom prst="ellipse">
            <a:avLst/>
          </a:prstGeom>
        </p:spPr>
      </p:pic>
      <p:pic>
        <p:nvPicPr>
          <p:cNvPr id="72" name="Picture 7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46572" y="5516880"/>
            <a:ext cx="749229" cy="749808"/>
          </a:xfrm>
          <a:prstGeom prst="ellipse">
            <a:avLst/>
          </a:prstGeom>
        </p:spPr>
      </p:pic>
      <p:sp>
        <p:nvSpPr>
          <p:cNvPr id="81" name="Oval 80"/>
          <p:cNvSpPr/>
          <p:nvPr/>
        </p:nvSpPr>
        <p:spPr>
          <a:xfrm>
            <a:off x="5562600" y="1371600"/>
            <a:ext cx="1600200" cy="1600200"/>
          </a:xfrm>
          <a:prstGeom prst="ellipse">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858000" y="1447801"/>
            <a:ext cx="1295400" cy="246221"/>
          </a:xfrm>
          <a:prstGeom prst="rect">
            <a:avLst/>
          </a:prstGeom>
          <a:solidFill>
            <a:schemeClr val="bg1">
              <a:alpha val="80000"/>
            </a:schemeClr>
          </a:solidFill>
        </p:spPr>
        <p:txBody>
          <a:bodyPr wrap="square" lIns="91440" tIns="0" bIns="0" rtlCol="0">
            <a:spAutoFit/>
          </a:bodyPr>
          <a:lstStyle/>
          <a:p>
            <a:r>
              <a:rPr lang="en-US" sz="1600" dirty="0">
                <a:solidFill>
                  <a:schemeClr val="tx1">
                    <a:lumMod val="65000"/>
                  </a:schemeClr>
                </a:solidFill>
              </a:rPr>
              <a:t>Supply Chain</a:t>
            </a:r>
          </a:p>
        </p:txBody>
      </p:sp>
      <p:sp>
        <p:nvSpPr>
          <p:cNvPr id="66" name="TextBox 65"/>
          <p:cNvSpPr txBox="1"/>
          <p:nvPr/>
        </p:nvSpPr>
        <p:spPr>
          <a:xfrm>
            <a:off x="7010400" y="2496980"/>
            <a:ext cx="1219200" cy="246221"/>
          </a:xfrm>
          <a:prstGeom prst="rect">
            <a:avLst/>
          </a:prstGeom>
          <a:solidFill>
            <a:schemeClr val="bg1">
              <a:alpha val="80000"/>
            </a:schemeClr>
          </a:solidFill>
        </p:spPr>
        <p:txBody>
          <a:bodyPr wrap="square" lIns="91440" tIns="0" bIns="0" rtlCol="0">
            <a:spAutoFit/>
          </a:bodyPr>
          <a:lstStyle>
            <a:defPPr>
              <a:defRPr lang="en-US"/>
            </a:defPPr>
            <a:lvl1pPr>
              <a:defRPr sz="1600">
                <a:solidFill>
                  <a:schemeClr val="tx1">
                    <a:lumMod val="65000"/>
                  </a:schemeClr>
                </a:solidFill>
              </a:defRPr>
            </a:lvl1pPr>
          </a:lstStyle>
          <a:p>
            <a:r>
              <a:rPr lang="en-US" dirty="0"/>
              <a:t>Commercial</a:t>
            </a:r>
          </a:p>
        </p:txBody>
      </p:sp>
      <p:sp>
        <p:nvSpPr>
          <p:cNvPr id="15" name="TextBox 14"/>
          <p:cNvSpPr txBox="1"/>
          <p:nvPr/>
        </p:nvSpPr>
        <p:spPr>
          <a:xfrm>
            <a:off x="4953000" y="1506380"/>
            <a:ext cx="838200" cy="246221"/>
          </a:xfrm>
          <a:prstGeom prst="rect">
            <a:avLst/>
          </a:prstGeom>
          <a:solidFill>
            <a:schemeClr val="bg1">
              <a:alpha val="80000"/>
            </a:schemeClr>
          </a:solidFill>
        </p:spPr>
        <p:txBody>
          <a:bodyPr wrap="square" lIns="91440" tIns="0" bIns="0" rtlCol="0">
            <a:spAutoFit/>
          </a:bodyPr>
          <a:lstStyle>
            <a:defPPr>
              <a:defRPr lang="en-US"/>
            </a:defPPr>
            <a:lvl1pPr>
              <a:defRPr sz="1600">
                <a:solidFill>
                  <a:schemeClr val="tx1">
                    <a:lumMod val="65000"/>
                  </a:schemeClr>
                </a:solidFill>
              </a:defRPr>
            </a:lvl1pPr>
          </a:lstStyle>
          <a:p>
            <a:pPr algn="ctr"/>
            <a:r>
              <a:rPr lang="en-US" dirty="0"/>
              <a:t>ERP</a:t>
            </a:r>
          </a:p>
        </p:txBody>
      </p:sp>
      <p:sp>
        <p:nvSpPr>
          <p:cNvPr id="65" name="TextBox 64"/>
          <p:cNvSpPr txBox="1"/>
          <p:nvPr/>
        </p:nvSpPr>
        <p:spPr>
          <a:xfrm>
            <a:off x="4648200" y="2438401"/>
            <a:ext cx="1143000" cy="246221"/>
          </a:xfrm>
          <a:prstGeom prst="rect">
            <a:avLst/>
          </a:prstGeom>
          <a:solidFill>
            <a:schemeClr val="bg1">
              <a:alpha val="80000"/>
            </a:schemeClr>
          </a:solidFill>
        </p:spPr>
        <p:txBody>
          <a:bodyPr wrap="square" lIns="91440" tIns="0" bIns="0" rtlCol="0">
            <a:spAutoFit/>
          </a:bodyPr>
          <a:lstStyle>
            <a:defPPr>
              <a:defRPr lang="en-US"/>
            </a:defPPr>
            <a:lvl1pPr>
              <a:defRPr sz="1600">
                <a:solidFill>
                  <a:schemeClr val="tx1">
                    <a:lumMod val="65000"/>
                  </a:schemeClr>
                </a:solidFill>
              </a:defRPr>
            </a:lvl1pPr>
          </a:lstStyle>
          <a:p>
            <a:pPr algn="r"/>
            <a:r>
              <a:rPr lang="en-US" dirty="0"/>
              <a:t>Logistics</a:t>
            </a:r>
          </a:p>
        </p:txBody>
      </p:sp>
      <p:cxnSp>
        <p:nvCxnSpPr>
          <p:cNvPr id="83" name="Curved Connector 82"/>
          <p:cNvCxnSpPr>
            <a:stCxn id="81" idx="6"/>
            <a:endCxn id="79" idx="2"/>
          </p:cNvCxnSpPr>
          <p:nvPr/>
        </p:nvCxnSpPr>
        <p:spPr>
          <a:xfrm flipV="1">
            <a:off x="7162800" y="1752600"/>
            <a:ext cx="1224400" cy="419100"/>
          </a:xfrm>
          <a:prstGeom prst="curvedConnector3">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60" name="Right Arrow 59"/>
          <p:cNvSpPr/>
          <p:nvPr/>
        </p:nvSpPr>
        <p:spPr>
          <a:xfrm flipH="1">
            <a:off x="8610600" y="4038600"/>
            <a:ext cx="2133600" cy="1371600"/>
          </a:xfrm>
          <a:prstGeom prst="rightArrow">
            <a:avLst/>
          </a:prstGeom>
          <a:gradFill flip="none" rotWithShape="1">
            <a:gsLst>
              <a:gs pos="0">
                <a:schemeClr val="accent2">
                  <a:satMod val="103000"/>
                  <a:lumMod val="102000"/>
                  <a:tint val="94000"/>
                  <a:alpha val="57000"/>
                </a:schemeClr>
              </a:gs>
              <a:gs pos="50000">
                <a:schemeClr val="accent2">
                  <a:satMod val="110000"/>
                  <a:lumMod val="100000"/>
                  <a:shade val="100000"/>
                  <a:alpha val="57000"/>
                </a:schemeClr>
              </a:gs>
              <a:gs pos="100000">
                <a:schemeClr val="accent2">
                  <a:lumMod val="99000"/>
                  <a:satMod val="120000"/>
                  <a:shade val="78000"/>
                  <a:alpha val="57000"/>
                </a:schemeClr>
              </a:gs>
            </a:gsLst>
            <a:lin ang="54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chemeClr val="tx1"/>
                </a:solidFill>
              </a:rPr>
              <a:t>People-Driven</a:t>
            </a:r>
          </a:p>
        </p:txBody>
      </p:sp>
      <p:sp>
        <p:nvSpPr>
          <p:cNvPr id="89" name="TextBox 88"/>
          <p:cNvSpPr txBox="1"/>
          <p:nvPr/>
        </p:nvSpPr>
        <p:spPr>
          <a:xfrm>
            <a:off x="8458200" y="1524000"/>
            <a:ext cx="1815596" cy="369332"/>
          </a:xfrm>
          <a:prstGeom prst="rect">
            <a:avLst/>
          </a:prstGeom>
          <a:noFill/>
        </p:spPr>
        <p:txBody>
          <a:bodyPr wrap="none" rtlCol="0">
            <a:spAutoFit/>
          </a:bodyPr>
          <a:lstStyle/>
          <a:p>
            <a:r>
              <a:rPr lang="en-US" b="1" dirty="0">
                <a:solidFill>
                  <a:schemeClr val="accent1"/>
                </a:solidFill>
              </a:rPr>
              <a:t>Offline Analytics</a:t>
            </a:r>
          </a:p>
        </p:txBody>
      </p:sp>
      <p:sp>
        <p:nvSpPr>
          <p:cNvPr id="92" name="TextBox 91"/>
          <p:cNvSpPr txBox="1"/>
          <p:nvPr/>
        </p:nvSpPr>
        <p:spPr>
          <a:xfrm>
            <a:off x="8610600" y="3657600"/>
            <a:ext cx="2192164" cy="369332"/>
          </a:xfrm>
          <a:prstGeom prst="rect">
            <a:avLst/>
          </a:prstGeom>
          <a:noFill/>
        </p:spPr>
        <p:txBody>
          <a:bodyPr wrap="none" rtlCol="0">
            <a:spAutoFit/>
          </a:bodyPr>
          <a:lstStyle/>
          <a:p>
            <a:r>
              <a:rPr lang="en-US" b="1" dirty="0">
                <a:solidFill>
                  <a:schemeClr val="accent1"/>
                </a:solidFill>
              </a:rPr>
              <a:t>Reactive Operations</a:t>
            </a:r>
          </a:p>
        </p:txBody>
      </p:sp>
      <p:pic>
        <p:nvPicPr>
          <p:cNvPr id="94" name="Picture 9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08512" y="4343400"/>
            <a:ext cx="730489" cy="731520"/>
          </a:xfrm>
          <a:prstGeom prst="ellipse">
            <a:avLst/>
          </a:prstGeom>
        </p:spPr>
      </p:pic>
      <p:pic>
        <p:nvPicPr>
          <p:cNvPr id="95" name="Picture 94" descr="Screen Shot 2018-03-08 at 6.20.19 PM.png"/>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4997581" y="5516880"/>
            <a:ext cx="733424" cy="731520"/>
          </a:xfrm>
          <a:prstGeom prst="ellipse">
            <a:avLst/>
          </a:prstGeom>
        </p:spPr>
      </p:pic>
      <p:pic>
        <p:nvPicPr>
          <p:cNvPr id="96" name="Picture 9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467601" y="5516880"/>
            <a:ext cx="732077" cy="731520"/>
          </a:xfrm>
          <a:prstGeom prst="ellipse">
            <a:avLst/>
          </a:prstGeom>
        </p:spPr>
      </p:pic>
      <p:pic>
        <p:nvPicPr>
          <p:cNvPr id="97" name="Picture 9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32787" y="5516880"/>
            <a:ext cx="733033" cy="731520"/>
          </a:xfrm>
          <a:prstGeom prst="ellipse">
            <a:avLst/>
          </a:prstGeom>
        </p:spPr>
      </p:pic>
      <p:pic>
        <p:nvPicPr>
          <p:cNvPr id="102" name="Picture 101" descr="shutterstock_291551150.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276601" y="3733800"/>
            <a:ext cx="822713" cy="822960"/>
          </a:xfrm>
          <a:prstGeom prst="roundRect">
            <a:avLst/>
          </a:prstGeom>
        </p:spPr>
      </p:pic>
      <p:cxnSp>
        <p:nvCxnSpPr>
          <p:cNvPr id="5" name="Straight Arrow Connector 4"/>
          <p:cNvCxnSpPr>
            <a:stCxn id="47" idx="0"/>
          </p:cNvCxnSpPr>
          <p:nvPr/>
        </p:nvCxnSpPr>
        <p:spPr>
          <a:xfrm flipV="1">
            <a:off x="5788050" y="3352800"/>
            <a:ext cx="3150" cy="6096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12"/>
          <a:srcRect l="20967" r="12380"/>
          <a:stretch/>
        </p:blipFill>
        <p:spPr>
          <a:xfrm flipH="1">
            <a:off x="5746386" y="1600200"/>
            <a:ext cx="1187814" cy="1188720"/>
          </a:xfrm>
          <a:prstGeom prst="ellipse">
            <a:avLst/>
          </a:prstGeom>
        </p:spPr>
      </p:pic>
    </p:spTree>
    <p:extLst>
      <p:ext uri="{BB962C8B-B14F-4D97-AF65-F5344CB8AC3E}">
        <p14:creationId xmlns:p14="http://schemas.microsoft.com/office/powerpoint/2010/main" val="12334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omiton PPT 13.2">
  <a:themeElements>
    <a:clrScheme name="Atomiton">
      <a:dk1>
        <a:sysClr val="windowText" lastClr="000000"/>
      </a:dk1>
      <a:lt1>
        <a:sysClr val="window" lastClr="FFFFFF"/>
      </a:lt1>
      <a:dk2>
        <a:srgbClr val="252731"/>
      </a:dk2>
      <a:lt2>
        <a:srgbClr val="EAE7E4"/>
      </a:lt2>
      <a:accent1>
        <a:srgbClr val="CE0C00"/>
      </a:accent1>
      <a:accent2>
        <a:srgbClr val="EB960F"/>
      </a:accent2>
      <a:accent3>
        <a:srgbClr val="004B79"/>
      </a:accent3>
      <a:accent4>
        <a:srgbClr val="0091CD"/>
      </a:accent4>
      <a:accent5>
        <a:srgbClr val="537B35"/>
      </a:accent5>
      <a:accent6>
        <a:srgbClr val="545454"/>
      </a:accent6>
      <a:hlink>
        <a:srgbClr val="3A72EA"/>
      </a:hlink>
      <a:folHlink>
        <a:srgbClr val="45339E"/>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latin typeface="Arial"/>
            <a:cs typeface="Arial"/>
          </a:defRPr>
        </a:defPPr>
      </a:lstStyle>
    </a:txDef>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Atomiton PPT 13.2.potx</Template>
  <TotalTime>12616</TotalTime>
  <Words>2345</Words>
  <Application>Microsoft Macintosh PowerPoint</Application>
  <PresentationFormat>Widescreen</PresentationFormat>
  <Paragraphs>296</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 Unicode MS</vt:lpstr>
      <vt:lpstr>ＭＳ Ｐゴシック</vt:lpstr>
      <vt:lpstr>Arial</vt:lpstr>
      <vt:lpstr>Calibri</vt:lpstr>
      <vt:lpstr>Corbel</vt:lpstr>
      <vt:lpstr>Devanagari Sangam MN</vt:lpstr>
      <vt:lpstr>Atomiton PPT 13.2</vt:lpstr>
      <vt:lpstr>  Smart Industry – Dumb Industry: Sensors in the Field</vt:lpstr>
      <vt:lpstr>PowerPoint Presentation</vt:lpstr>
      <vt:lpstr>PowerPoint Presentation</vt:lpstr>
      <vt:lpstr>Energy, Retail &amp; Logistics – share a need to move sensors into the field:</vt:lpstr>
      <vt:lpstr>Atomiton – A Global Leader in IIoT</vt:lpstr>
      <vt:lpstr>Primary Verticals &amp; Use Cases</vt:lpstr>
      <vt:lpstr>New data Sources, Systems and Connections to support and secure </vt:lpstr>
      <vt:lpstr>Logical Architecture for A Digital Terminal </vt:lpstr>
      <vt:lpstr>The Chasm Remains between Field Operations and Business Intelligence</vt:lpstr>
      <vt:lpstr>Deployment Architecture</vt:lpstr>
      <vt:lpstr>Digital Terminal- Royal Vopak </vt:lpstr>
      <vt:lpstr>We need to understand what people are touching and Why they need to? </vt:lpstr>
      <vt:lpstr>We must anticipate what will be a Fad and what’s going to Stick as a critical feature to the business ROI  </vt:lpstr>
      <vt:lpstr>How can Security be proactive?</vt:lpstr>
      <vt:lpstr>What do we see as a typical IoT process?</vt:lpstr>
      <vt:lpstr>What do we see as a typical IoT process?.....</vt:lpstr>
      <vt:lpstr>Scott Sullivan, SVP Atomiton ssullivan@atomiton.com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Scott Sullivan</cp:lastModifiedBy>
  <cp:revision>225</cp:revision>
  <cp:lastPrinted>2018-11-08T21:12:35Z</cp:lastPrinted>
  <dcterms:created xsi:type="dcterms:W3CDTF">2015-09-22T16:41:35Z</dcterms:created>
  <dcterms:modified xsi:type="dcterms:W3CDTF">2018-11-09T19:37:33Z</dcterms:modified>
</cp:coreProperties>
</file>